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7" r:id="rId4"/>
    <p:sldId id="278" r:id="rId5"/>
    <p:sldId id="258" r:id="rId6"/>
    <p:sldId id="280" r:id="rId7"/>
    <p:sldId id="282" r:id="rId8"/>
    <p:sldId id="289" r:id="rId9"/>
    <p:sldId id="284" r:id="rId10"/>
    <p:sldId id="286" r:id="rId11"/>
    <p:sldId id="287" r:id="rId12"/>
    <p:sldId id="259" r:id="rId13"/>
    <p:sldId id="261" r:id="rId14"/>
    <p:sldId id="262" r:id="rId15"/>
    <p:sldId id="263" r:id="rId16"/>
    <p:sldId id="264" r:id="rId17"/>
    <p:sldId id="265" r:id="rId18"/>
    <p:sldId id="266" r:id="rId19"/>
    <p:sldId id="267" r:id="rId20"/>
    <p:sldId id="268" r:id="rId21"/>
    <p:sldId id="288" r:id="rId22"/>
    <p:sldId id="269" r:id="rId23"/>
    <p:sldId id="270" r:id="rId24"/>
    <p:sldId id="274" r:id="rId25"/>
  </p:sldIdLst>
  <p:sldSz cx="9144000" cy="6858000" type="screen4x3"/>
  <p:notesSz cx="6858000" cy="9144000"/>
  <p:defaultTextStyle>
    <a:defPPr>
      <a:defRPr lang="nl-NL"/>
    </a:defPPr>
    <a:lvl1pPr algn="l" rtl="0" eaLnBrk="0" fontAlgn="base" hangingPunct="0">
      <a:spcBef>
        <a:spcPct val="0"/>
      </a:spcBef>
      <a:spcAft>
        <a:spcPct val="0"/>
      </a:spcAft>
      <a:defRPr sz="20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36A7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75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mn-cs"/>
              </a:defRPr>
            </a:lvl1pPr>
          </a:lstStyle>
          <a:p>
            <a:pPr>
              <a:defRPr/>
            </a:pPr>
            <a:endParaRPr lang="nl-NL" altLang="nl-NL"/>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mn-cs"/>
              </a:defRPr>
            </a:lvl1pPr>
          </a:lstStyle>
          <a:p>
            <a:pPr>
              <a:defRPr/>
            </a:pPr>
            <a:endParaRPr lang="nl-NL" altLang="nl-N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mn-cs"/>
              </a:defRPr>
            </a:lvl1pPr>
          </a:lstStyle>
          <a:p>
            <a:pPr>
              <a:defRPr/>
            </a:pPr>
            <a:endParaRPr lang="nl-NL" alt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6763E13-B6A8-485E-905E-12338B7CAAD2}"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altLang="nl-NL" dirty="0" smtClean="0"/>
              <a:t>Iedereen weet wat het werk van een uitvaartverzorger inhoud, </a:t>
            </a:r>
          </a:p>
          <a:p>
            <a:pPr>
              <a:defRPr/>
            </a:pPr>
            <a:r>
              <a:rPr lang="nl-NL" altLang="nl-NL" dirty="0" smtClean="0"/>
              <a:t>Je kan geen krant openslaan of alle advertenties zeggen:</a:t>
            </a:r>
          </a:p>
          <a:p>
            <a:pPr>
              <a:defRPr/>
            </a:pPr>
            <a:r>
              <a:rPr lang="nl-NL" altLang="nl-NL" dirty="0" smtClean="0"/>
              <a:t> </a:t>
            </a:r>
          </a:p>
          <a:p>
            <a:pPr>
              <a:defRPr/>
            </a:pPr>
            <a:r>
              <a:rPr lang="nl-NL" altLang="nl-NL" dirty="0" smtClean="0"/>
              <a:t>Betrouwbaar</a:t>
            </a:r>
          </a:p>
          <a:p>
            <a:pPr>
              <a:defRPr/>
            </a:pPr>
            <a:r>
              <a:rPr lang="nl-NL" altLang="nl-NL" dirty="0" smtClean="0"/>
              <a:t>Persoonlijk</a:t>
            </a:r>
          </a:p>
          <a:p>
            <a:pPr>
              <a:defRPr/>
            </a:pPr>
            <a:r>
              <a:rPr lang="nl-NL" altLang="nl-NL" dirty="0" smtClean="0"/>
              <a:t>Ondersteunend.</a:t>
            </a:r>
          </a:p>
          <a:p>
            <a:pPr>
              <a:defRPr/>
            </a:pPr>
            <a:r>
              <a:rPr lang="nl-NL" altLang="nl-NL" dirty="0" smtClean="0"/>
              <a:t> </a:t>
            </a:r>
          </a:p>
          <a:p>
            <a:pPr>
              <a:defRPr/>
            </a:pPr>
            <a:r>
              <a:rPr lang="nl-NL" altLang="nl-NL" dirty="0" smtClean="0"/>
              <a:t>maar wat maakt mijn bedrijf speciaal</a:t>
            </a:r>
          </a:p>
          <a:p>
            <a:pPr>
              <a:defRPr/>
            </a:pPr>
            <a:r>
              <a:rPr lang="nl-NL" altLang="nl-NL" dirty="0" smtClean="0"/>
              <a:t>Dat is mijn persoonlijk betrokkenheid….maar waar uit zich dat dan in…. Dat ga ik aan de hand van voorbeelden vertellen.</a:t>
            </a:r>
          </a:p>
          <a:p>
            <a:pPr>
              <a:defRPr/>
            </a:pPr>
            <a:endParaRPr lang="nl-NL" altLang="nl-NL" dirty="0" smtClean="0"/>
          </a:p>
          <a:p>
            <a:pPr>
              <a:defRPr/>
            </a:pPr>
            <a:endParaRPr lang="nl-NL" altLang="nl-NL" dirty="0" smtClean="0"/>
          </a:p>
        </p:txBody>
      </p:sp>
      <p:sp>
        <p:nvSpPr>
          <p:cNvPr id="15364" name="Tijdelijke aanduiding voor dianummer 3"/>
          <p:cNvSpPr>
            <a:spLocks noGrp="1"/>
          </p:cNvSpPr>
          <p:nvPr>
            <p:ph type="sldNum" sz="quarter" idx="5"/>
          </p:nvPr>
        </p:nvSpPr>
        <p:spPr>
          <a:noFill/>
          <a:ln>
            <a:miter lim="800000"/>
            <a:headEnd/>
            <a:tailEnd/>
          </a:ln>
        </p:spPr>
        <p:txBody>
          <a:bodyPr/>
          <a:lstStyle/>
          <a:p>
            <a:fld id="{808C40A7-66A4-4395-BC95-96416A27C0A8}" type="slidenum">
              <a:rPr lang="nl-NL" altLang="nl-NL"/>
              <a:pPr/>
              <a:t>1</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altLang="nl-NL" dirty="0" smtClean="0"/>
              <a:t>Tijdens de uitvaart bepaalt uzelf welke muziek u wilt laten horen. Het is daarbij zelfs mogelijk een clip te laten afspelen op de </a:t>
            </a:r>
            <a:r>
              <a:rPr lang="nl-NL" altLang="nl-NL" dirty="0" err="1" smtClean="0"/>
              <a:t>schermem</a:t>
            </a:r>
            <a:r>
              <a:rPr lang="nl-NL" altLang="nl-NL" dirty="0" smtClean="0"/>
              <a:t>. Maar u kunt er ook voor kiezen om live muziek ten </a:t>
            </a:r>
            <a:r>
              <a:rPr lang="nl-NL" altLang="nl-NL" dirty="0" err="1" smtClean="0"/>
              <a:t>gehoren</a:t>
            </a:r>
            <a:r>
              <a:rPr lang="nl-NL" altLang="nl-NL" dirty="0" smtClean="0"/>
              <a:t> te brengen. Dit kan door een familielid of vriend gezongen of gespeeld worden. Of je kan iemand inhuren. Hierdoor komt de muziek nog dichterbij</a:t>
            </a:r>
          </a:p>
        </p:txBody>
      </p:sp>
      <p:sp>
        <p:nvSpPr>
          <p:cNvPr id="41988" name="Tijdelijke aanduiding voor dianummer 3"/>
          <p:cNvSpPr>
            <a:spLocks noGrp="1"/>
          </p:cNvSpPr>
          <p:nvPr>
            <p:ph type="sldNum" sz="quarter" idx="5"/>
          </p:nvPr>
        </p:nvSpPr>
        <p:spPr>
          <a:noFill/>
          <a:ln>
            <a:miter lim="800000"/>
            <a:headEnd/>
            <a:tailEnd/>
          </a:ln>
        </p:spPr>
        <p:txBody>
          <a:bodyPr/>
          <a:lstStyle/>
          <a:p>
            <a:fld id="{03D4EE4A-1339-4925-9255-70B9B7695E80}" type="slidenum">
              <a:rPr lang="nl-NL" altLang="nl-NL"/>
              <a:pPr/>
              <a:t>18</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altLang="nl-NL" dirty="0" smtClean="0"/>
              <a:t>De uitvaart gaat vaak in een waas voorbij. Achteraf is het soms lastig om goed te kunnen herinneren hoe het is gegaan of wie er is aanwezig waren. Zet met sfeerbeelden de tijd stil en kijk terug naar de belangrijke en dierbare momenten . Zo houdt u met foto’s de herinnering levend.</a:t>
            </a:r>
          </a:p>
        </p:txBody>
      </p:sp>
      <p:sp>
        <p:nvSpPr>
          <p:cNvPr id="45060" name="Tijdelijke aanduiding voor dianummer 3"/>
          <p:cNvSpPr>
            <a:spLocks noGrp="1"/>
          </p:cNvSpPr>
          <p:nvPr>
            <p:ph type="sldNum" sz="quarter" idx="5"/>
          </p:nvPr>
        </p:nvSpPr>
        <p:spPr>
          <a:noFill/>
          <a:ln>
            <a:miter lim="800000"/>
            <a:headEnd/>
            <a:tailEnd/>
          </a:ln>
        </p:spPr>
        <p:txBody>
          <a:bodyPr/>
          <a:lstStyle/>
          <a:p>
            <a:fld id="{2E7DD71A-28BC-4160-8AE3-ED7534A28422}" type="slidenum">
              <a:rPr lang="nl-NL" altLang="nl-NL"/>
              <a:pPr/>
              <a:t>20</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E2A84382-814A-40F7-A956-A20D3C17072C}" type="slidenum">
              <a:rPr lang="nl-NL" altLang="nl-NL">
                <a:cs typeface="Arial" charset="0"/>
              </a:rPr>
              <a:pPr/>
              <a:t>21</a:t>
            </a:fld>
            <a:endParaRPr lang="nl-NL" altLang="nl-NL">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nl-NL" altLang="nl-NL" smtClean="0">
                <a:latin typeface="Arial" charset="0"/>
              </a:rPr>
              <a:t>Rekenvoorbeeld begraven versus crematie geven.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a:ln/>
        </p:spPr>
      </p:sp>
      <p:sp>
        <p:nvSpPr>
          <p:cNvPr id="36867"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nl-NL">
              <a:latin typeface="Arial" charset="0"/>
              <a:ea typeface="ＭＳ Ｐゴシック" charset="0"/>
              <a:cs typeface="+mn-cs"/>
            </a:endParaRPr>
          </a:p>
        </p:txBody>
      </p:sp>
      <p:sp>
        <p:nvSpPr>
          <p:cNvPr id="51204" name="Tijdelijke aanduiding voor dianummer 3"/>
          <p:cNvSpPr>
            <a:spLocks noGrp="1"/>
          </p:cNvSpPr>
          <p:nvPr>
            <p:ph type="sldNum" sz="quarter" idx="5"/>
          </p:nvPr>
        </p:nvSpPr>
        <p:spPr>
          <a:noFill/>
          <a:ln>
            <a:miter lim="800000"/>
            <a:headEnd/>
            <a:tailEnd/>
          </a:ln>
        </p:spPr>
        <p:txBody>
          <a:bodyPr/>
          <a:lstStyle/>
          <a:p>
            <a:fld id="{199F1822-20D2-4D83-8DF7-11DB9D906D0D}" type="slidenum">
              <a:rPr lang="nl-NL" altLang="nl-NL"/>
              <a:pPr/>
              <a:t>24</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a:ln/>
        </p:spPr>
      </p:sp>
      <p:sp>
        <p:nvSpPr>
          <p:cNvPr id="10243"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altLang="nl-NL" dirty="0" smtClean="0"/>
              <a:t>Overlijdt uw dierbare dan wilt u natuurlijk een passend afscheid. Maar wat u  passend vindt, is dat ook wat uw dierbare had gewild??</a:t>
            </a:r>
          </a:p>
          <a:p>
            <a:pPr>
              <a:defRPr/>
            </a:pPr>
            <a:r>
              <a:rPr lang="nl-NL" altLang="nl-NL" dirty="0" smtClean="0"/>
              <a:t>Veel mensen schuiven het nadenken over hun uitvaartwensen voor zich uit . Daar willen we ze het liever nog niet over hebben. Maar wanneer er sprak is van een </a:t>
            </a:r>
          </a:p>
          <a:p>
            <a:pPr>
              <a:defRPr/>
            </a:pPr>
            <a:r>
              <a:rPr lang="nl-NL" altLang="nl-NL" dirty="0" smtClean="0"/>
              <a:t>Naderend overlijden durven de nabestaanden het vaak niet meer te bespreken. Daardoor kunt u als nabestaanden na het overlijden van uw dierbare ineens voor vragen  te komen staan. En maakt u dan wel de juiste keuze?? Het praten over uitvaartwensen geeft vaak een geruststellend gevoel voor u en uw dierbare.</a:t>
            </a:r>
          </a:p>
        </p:txBody>
      </p:sp>
      <p:sp>
        <p:nvSpPr>
          <p:cNvPr id="17412" name="Tijdelijke aanduiding voor dianummer 3"/>
          <p:cNvSpPr>
            <a:spLocks noGrp="1"/>
          </p:cNvSpPr>
          <p:nvPr>
            <p:ph type="sldNum" sz="quarter" idx="5"/>
          </p:nvPr>
        </p:nvSpPr>
        <p:spPr>
          <a:noFill/>
          <a:ln>
            <a:miter lim="800000"/>
            <a:headEnd/>
            <a:tailEnd/>
          </a:ln>
        </p:spPr>
        <p:txBody>
          <a:bodyPr/>
          <a:lstStyle/>
          <a:p>
            <a:fld id="{02CD187C-748D-4CD4-9537-4DF3CCB63AB4}" type="slidenum">
              <a:rPr lang="nl-NL" altLang="nl-NL"/>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nl-NL" altLang="nl-NL" dirty="0" smtClean="0"/>
          </a:p>
          <a:p>
            <a:pPr>
              <a:defRPr/>
            </a:pPr>
            <a:endParaRPr lang="nl-NL" altLang="nl-NL" dirty="0" smtClean="0"/>
          </a:p>
          <a:p>
            <a:pPr>
              <a:defRPr/>
            </a:pPr>
            <a:endParaRPr lang="nl-NL" altLang="nl-NL" dirty="0" smtClean="0"/>
          </a:p>
          <a:p>
            <a:pPr>
              <a:defRPr/>
            </a:pPr>
            <a:endParaRPr lang="nl-NL" altLang="nl-NL" dirty="0" smtClean="0"/>
          </a:p>
          <a:p>
            <a:pPr>
              <a:defRPr/>
            </a:pPr>
            <a:r>
              <a:rPr lang="nl-NL" altLang="nl-NL" dirty="0" smtClean="0"/>
              <a:t>Maar eerst een aantal voorbeelden van uitvaarten van bekende </a:t>
            </a:r>
            <a:r>
              <a:rPr lang="nl-NL" altLang="nl-NL" dirty="0" err="1" smtClean="0"/>
              <a:t>nederlanders</a:t>
            </a:r>
            <a:r>
              <a:rPr lang="nl-NL" altLang="nl-NL" dirty="0" smtClean="0"/>
              <a:t>, die NU grote invloed hebben op de manier waarover wij met z’n allen over uitvaarten denken.  </a:t>
            </a:r>
          </a:p>
          <a:p>
            <a:pPr>
              <a:defRPr/>
            </a:pPr>
            <a:r>
              <a:rPr lang="nl-NL" altLang="nl-NL" dirty="0" smtClean="0"/>
              <a:t>Dia en uitleg over de opvallende uitvaarten in onze cultuur</a:t>
            </a:r>
          </a:p>
          <a:p>
            <a:pPr>
              <a:defRPr/>
            </a:pPr>
            <a:endParaRPr lang="nl-NL" altLang="nl-NL" dirty="0" smtClean="0"/>
          </a:p>
          <a:p>
            <a:pPr>
              <a:defRPr/>
            </a:pPr>
            <a:endParaRPr lang="nl-NL" altLang="nl-NL" dirty="0" smtClean="0"/>
          </a:p>
        </p:txBody>
      </p:sp>
      <p:sp>
        <p:nvSpPr>
          <p:cNvPr id="20484" name="Tijdelijke aanduiding voor dianummer 3"/>
          <p:cNvSpPr>
            <a:spLocks noGrp="1"/>
          </p:cNvSpPr>
          <p:nvPr>
            <p:ph type="sldNum" sz="quarter" idx="5"/>
          </p:nvPr>
        </p:nvSpPr>
        <p:spPr>
          <a:noFill/>
          <a:ln>
            <a:miter lim="800000"/>
            <a:headEnd/>
            <a:tailEnd/>
          </a:ln>
        </p:spPr>
        <p:txBody>
          <a:bodyPr/>
          <a:lstStyle/>
          <a:p>
            <a:fld id="{7D536D5A-FE60-45DF-BDF2-DBF5B686342C}" type="slidenum">
              <a:rPr lang="nl-NL" altLang="nl-NL"/>
              <a:pPr/>
              <a:t>4</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B7EE4DCA-D589-4B52-ADD8-640C81BA559F}" type="slidenum">
              <a:rPr lang="nl-NL" altLang="nl-NL">
                <a:cs typeface="Arial" charset="0"/>
              </a:rPr>
              <a:pPr/>
              <a:t>6</a:t>
            </a:fld>
            <a:endParaRPr lang="nl-NL" altLang="nl-NL">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nl-NL" altLang="nl-NL" smtClean="0">
                <a:latin typeface="Arial" charset="0"/>
              </a:rPr>
              <a:t>Crematie, Begrafenis, Ter beschikking, Zeemansgraf, Repatriëren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p:spPr>
        <p:txBody>
          <a:bodyPr/>
          <a:lstStyle/>
          <a:p>
            <a:r>
              <a:rPr lang="nl-NL" altLang="nl-NL" smtClean="0">
                <a:latin typeface="Arial" charset="0"/>
              </a:rPr>
              <a:t>As kan bewaard worden in een urn of sieraad maar ook in en een mooi glasobject. .in een glasobject worden twee tot vijf theelepeltjes as verwerkt. Ook is er volop keuze uit strooikokers die geschikt zijn voor een asverstrooiing maar ook als aandenking.</a:t>
            </a:r>
          </a:p>
          <a:p>
            <a:endParaRPr lang="nl-NL" altLang="nl-NL" smtClean="0">
              <a:latin typeface="Arial" charset="0"/>
            </a:endParaRPr>
          </a:p>
        </p:txBody>
      </p:sp>
      <p:sp>
        <p:nvSpPr>
          <p:cNvPr id="28676" name="Tijdelijke aanduiding voor dianummer 3"/>
          <p:cNvSpPr>
            <a:spLocks noGrp="1"/>
          </p:cNvSpPr>
          <p:nvPr>
            <p:ph type="sldNum" sz="quarter" idx="5"/>
          </p:nvPr>
        </p:nvSpPr>
        <p:spPr>
          <a:noFill/>
          <a:ln>
            <a:miter lim="800000"/>
            <a:headEnd/>
            <a:tailEnd/>
          </a:ln>
        </p:spPr>
        <p:txBody>
          <a:bodyPr/>
          <a:lstStyle/>
          <a:p>
            <a:fld id="{83CF5614-C53A-4A81-86ED-36443FAE64E6}" type="slidenum">
              <a:rPr lang="nl-NL" altLang="nl-NL"/>
              <a:pPr/>
              <a:t>10</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65134A33-E487-460F-8C9F-D3F46D07477E}" type="slidenum">
              <a:rPr lang="nl-NL" altLang="nl-NL">
                <a:cs typeface="Arial" charset="0"/>
              </a:rPr>
              <a:pPr/>
              <a:t>11</a:t>
            </a:fld>
            <a:endParaRPr lang="nl-NL" altLang="nl-NL">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nl-NL" altLang="nl-NL" b="1" smtClean="0">
                <a:latin typeface="Arial" charset="0"/>
              </a:rPr>
              <a:t>Ter beschikking stellen van de wetenschap</a:t>
            </a:r>
          </a:p>
          <a:p>
            <a:pPr eaLnBrk="1" hangingPunct="1"/>
            <a:r>
              <a:rPr lang="nl-NL" altLang="nl-NL" smtClean="0">
                <a:latin typeface="Arial" charset="0"/>
              </a:rPr>
              <a:t>Wanneer de overledene ter beschikking gesteld is aan de wetenschap moet er contact opgenomen worden met het anatomisch instituut van de universiteit. Het ter beschikking stellen moet voor het overlijden al geregeld zijn. Tevens moet er een handgeschreven verklaring van de overledene zijn.</a:t>
            </a:r>
            <a:endParaRPr lang="nl-NL" altLang="nl-NL" i="1" smtClean="0">
              <a:latin typeface="Arial" charset="0"/>
            </a:endParaRPr>
          </a:p>
          <a:p>
            <a:pPr eaLnBrk="1" hangingPunct="1"/>
            <a:r>
              <a:rPr lang="nl-NL" altLang="nl-NL" smtClean="0">
                <a:latin typeface="Arial" charset="0"/>
              </a:rPr>
              <a:t>Dit kan alleen doorgang hebben met een schriftelijke verklaring van acceptatie  door het betreffende anatomisch instituut. Deze verklaring kan vaak snel na overlijden worden geregeld. Opbaring is niet mogelijk; er kan echter wel een afscheidsdienst worden gehouden (natuurlijk zonder overledene, bv. in het uitvaartcentrum of in een andere gekozen locatie).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dirty="0">
                <a:latin typeface="Arial" charset="0"/>
                <a:ea typeface="ＭＳ Ｐゴシック" charset="0"/>
                <a:cs typeface="+mn-cs"/>
              </a:rPr>
              <a:t>Bloemen zeggen meer. Bloemen kunnen veel meer bijdragen aan een uitvaart dan alleen een krans met lievelingsbloemen en of favoriete kleur van de overledene.</a:t>
            </a:r>
          </a:p>
          <a:p>
            <a:pPr>
              <a:defRPr/>
            </a:pPr>
            <a:r>
              <a:rPr lang="nl-NL" dirty="0">
                <a:latin typeface="Arial" charset="0"/>
                <a:ea typeface="ＭＳ Ｐゴシック" charset="0"/>
                <a:cs typeface="+mn-cs"/>
              </a:rPr>
              <a:t>Met bloemen kunt u persoonlijke boodschap meegeven aan de uitvaart, Denkt u bijvoorbeeld eens aan het verwerken van een persoonlijk element in een bloemstuk eb laat dit element een rol spelen tijdens de uitvaartdienst. Bloemen vormen zo een onderdeel </a:t>
            </a:r>
          </a:p>
        </p:txBody>
      </p:sp>
      <p:sp>
        <p:nvSpPr>
          <p:cNvPr id="34820" name="Tijdelijke aanduiding voor dianummer 3"/>
          <p:cNvSpPr>
            <a:spLocks noGrp="1"/>
          </p:cNvSpPr>
          <p:nvPr>
            <p:ph type="sldNum" sz="quarter" idx="5"/>
          </p:nvPr>
        </p:nvSpPr>
        <p:spPr>
          <a:noFill/>
          <a:ln>
            <a:miter lim="800000"/>
            <a:headEnd/>
            <a:tailEnd/>
          </a:ln>
        </p:spPr>
        <p:txBody>
          <a:bodyPr/>
          <a:lstStyle/>
          <a:p>
            <a:fld id="{9A5976A6-987C-4660-B619-E0BFD018F170}" type="slidenum">
              <a:rPr lang="nl-NL" altLang="nl-NL"/>
              <a:pPr/>
              <a:t>14</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dirty="0">
                <a:latin typeface="Arial" charset="0"/>
                <a:ea typeface="ＭＳ Ｐゴシック" charset="0"/>
                <a:cs typeface="+mn-cs"/>
              </a:rPr>
              <a:t>Tuin van kasteel </a:t>
            </a:r>
            <a:r>
              <a:rPr lang="nl-NL" dirty="0" err="1">
                <a:latin typeface="Arial" charset="0"/>
                <a:ea typeface="ＭＳ Ｐゴシック" charset="0"/>
                <a:cs typeface="+mn-cs"/>
              </a:rPr>
              <a:t>keukenhof</a:t>
            </a:r>
            <a:r>
              <a:rPr lang="nl-NL" dirty="0">
                <a:latin typeface="Arial" charset="0"/>
                <a:ea typeface="ＭＳ Ｐゴシック" charset="0"/>
                <a:cs typeface="+mn-cs"/>
              </a:rPr>
              <a:t> of bij de Brasserie in Oegstgeest of wat misschien wel in een theater </a:t>
            </a:r>
          </a:p>
        </p:txBody>
      </p:sp>
      <p:sp>
        <p:nvSpPr>
          <p:cNvPr id="36868" name="Tijdelijke aanduiding voor dianummer 3"/>
          <p:cNvSpPr>
            <a:spLocks noGrp="1"/>
          </p:cNvSpPr>
          <p:nvPr>
            <p:ph type="sldNum" sz="quarter" idx="5"/>
          </p:nvPr>
        </p:nvSpPr>
        <p:spPr>
          <a:noFill/>
          <a:ln>
            <a:miter lim="800000"/>
            <a:headEnd/>
            <a:tailEnd/>
          </a:ln>
        </p:spPr>
        <p:txBody>
          <a:bodyPr/>
          <a:lstStyle/>
          <a:p>
            <a:fld id="{34BA4655-F1D0-4B93-92B7-CE42CFE86848}" type="slidenum">
              <a:rPr lang="nl-NL" altLang="nl-NL"/>
              <a:pPr/>
              <a:t>15</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21507" name="Tijdelijke aanduiding voor notities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nl-NL" altLang="nl-NL" dirty="0" smtClean="0"/>
              <a:t>Meer dan cake en koffie. Hielt je dierbare van champagne en oesters?? Waarom niet ??Of witte wijn en een bitterbal?? Ook hier kan tegenwoordig alles in. Laat een mooie high tea verzorgen. Ook verschillende cateraars werken met biologisch producten of producten uit de streek zoals de </a:t>
            </a:r>
            <a:r>
              <a:rPr lang="nl-NL" altLang="nl-NL" dirty="0" err="1" smtClean="0"/>
              <a:t>Olmerhof</a:t>
            </a:r>
            <a:r>
              <a:rPr lang="nl-NL" altLang="nl-NL" dirty="0" smtClean="0"/>
              <a:t> appeltaart. Zo geef je het een persoonlijk en lokaal tintje</a:t>
            </a:r>
          </a:p>
        </p:txBody>
      </p:sp>
      <p:sp>
        <p:nvSpPr>
          <p:cNvPr id="39940" name="Tijdelijke aanduiding voor dianummer 3"/>
          <p:cNvSpPr>
            <a:spLocks noGrp="1"/>
          </p:cNvSpPr>
          <p:nvPr>
            <p:ph type="sldNum" sz="quarter" idx="5"/>
          </p:nvPr>
        </p:nvSpPr>
        <p:spPr>
          <a:noFill/>
          <a:ln>
            <a:miter lim="800000"/>
            <a:headEnd/>
            <a:tailEnd/>
          </a:ln>
        </p:spPr>
        <p:txBody>
          <a:bodyPr/>
          <a:lstStyle/>
          <a:p>
            <a:fld id="{AE905E10-0A37-41F4-A967-D94FEDF1F23B}" type="slidenum">
              <a:rPr lang="nl-NL" altLang="nl-NL"/>
              <a:pPr/>
              <a:t>17</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hthoek 3"/>
          <p:cNvSpPr/>
          <p:nvPr userDrawn="1"/>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pic>
        <p:nvPicPr>
          <p:cNvPr id="5" name="Afbeelding 7"/>
          <p:cNvPicPr>
            <a:picLocks noChangeAspect="1"/>
          </p:cNvPicPr>
          <p:nvPr userDrawn="1"/>
        </p:nvPicPr>
        <p:blipFill>
          <a:blip r:embed="rId2" cstate="print"/>
          <a:srcRect/>
          <a:stretch>
            <a:fillRect/>
          </a:stretch>
        </p:blipFill>
        <p:spPr bwMode="auto">
          <a:xfrm>
            <a:off x="7094538" y="5886450"/>
            <a:ext cx="1935162" cy="912813"/>
          </a:xfrm>
          <a:prstGeom prst="rect">
            <a:avLst/>
          </a:prstGeom>
          <a:noFill/>
          <a:ln w="9525">
            <a:noFill/>
            <a:miter lim="800000"/>
            <a:headEnd/>
            <a:tailEnd/>
          </a:ln>
        </p:spPr>
      </p:pic>
      <p:pic>
        <p:nvPicPr>
          <p:cNvPr id="6" name="Afbeelding 8"/>
          <p:cNvPicPr>
            <a:picLocks noChangeAspect="1"/>
          </p:cNvPicPr>
          <p:nvPr userDrawn="1"/>
        </p:nvPicPr>
        <p:blipFill>
          <a:blip r:embed="rId3" cstate="print"/>
          <a:srcRect/>
          <a:stretch>
            <a:fillRect/>
          </a:stretch>
        </p:blipFill>
        <p:spPr bwMode="auto">
          <a:xfrm>
            <a:off x="0" y="5797550"/>
            <a:ext cx="4008438" cy="8032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54125"/>
            <a:ext cx="7772400" cy="1419225"/>
          </a:xfrm>
        </p:spPr>
        <p:txBody>
          <a:bodyPr tIns="0" bIns="0" anchor="b"/>
          <a:lstStyle>
            <a:lvl1pPr algn="r">
              <a:defRPr sz="4000"/>
            </a:lvl1pPr>
          </a:lstStyle>
          <a:p>
            <a:pPr lvl="0"/>
            <a:r>
              <a:rPr lang="nl-NL" altLang="nl-NL" noProof="0" smtClean="0"/>
              <a:t>Click to edit Master title style</a:t>
            </a:r>
          </a:p>
        </p:txBody>
      </p:sp>
      <p:sp>
        <p:nvSpPr>
          <p:cNvPr id="3075" name="Rectangle 3"/>
          <p:cNvSpPr>
            <a:spLocks noGrp="1" noChangeArrowheads="1"/>
          </p:cNvSpPr>
          <p:nvPr>
            <p:ph type="subTitle" idx="1"/>
          </p:nvPr>
        </p:nvSpPr>
        <p:spPr>
          <a:xfrm>
            <a:off x="685800" y="2781300"/>
            <a:ext cx="7773988" cy="2371725"/>
          </a:xfrm>
        </p:spPr>
        <p:txBody>
          <a:bodyPr tIns="0" bIns="0"/>
          <a:lstStyle>
            <a:lvl1pPr algn="r">
              <a:defRPr sz="4000" b="1"/>
            </a:lvl1pPr>
          </a:lstStyle>
          <a:p>
            <a:pPr lvl="0"/>
            <a:r>
              <a:rPr lang="nl-NL" altLang="nl-NL" noProof="0" smtClean="0"/>
              <a:t>Click to edit Master subtitle style</a:t>
            </a:r>
          </a:p>
        </p:txBody>
      </p:sp>
      <p:sp>
        <p:nvSpPr>
          <p:cNvPr id="7" name="Rectangle 4"/>
          <p:cNvSpPr>
            <a:spLocks noGrp="1" noChangeArrowheads="1"/>
          </p:cNvSpPr>
          <p:nvPr>
            <p:ph type="dt" sz="half" idx="10"/>
          </p:nvPr>
        </p:nvSpPr>
        <p:spPr>
          <a:xfrm>
            <a:off x="179388" y="5803900"/>
            <a:ext cx="6181725" cy="395288"/>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015038" y="115888"/>
            <a:ext cx="1944687" cy="54006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79388" y="115888"/>
            <a:ext cx="5683250" cy="54006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Rechthoek 3"/>
          <p:cNvSpPr/>
          <p:nvPr userDrawn="1"/>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Rechthoek 3"/>
          <p:cNvSpPr/>
          <p:nvPr userDrawn="1"/>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5"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79388" y="1282700"/>
            <a:ext cx="3813175" cy="42338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144963" y="1282700"/>
            <a:ext cx="3814762" cy="42338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Rechthoek 6"/>
          <p:cNvSpPr/>
          <p:nvPr userDrawn="1"/>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xfrm>
            <a:off x="179388" y="5803900"/>
            <a:ext cx="4965700" cy="252413"/>
          </a:xfrm>
          <a:prstGeom prst="rect">
            <a:avLst/>
          </a:prstGeom>
        </p:spPr>
        <p:txBody>
          <a:bodyPr/>
          <a:lstStyle>
            <a:lvl1pPr>
              <a:defRPr>
                <a:latin typeface="Arial" panose="020B0604020202020204" pitchFamily="34" charset="0"/>
              </a:defRPr>
            </a:lvl1pPr>
          </a:lstStyle>
          <a:p>
            <a:pPr>
              <a:defRPr/>
            </a:pPr>
            <a:r>
              <a:rPr lang="nl-NL" altLang="nl-NL"/>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115888"/>
            <a:ext cx="5372100"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Click to edit Master title style</a:t>
            </a:r>
          </a:p>
        </p:txBody>
      </p:sp>
      <p:sp>
        <p:nvSpPr>
          <p:cNvPr id="1027" name="Rectangle 3"/>
          <p:cNvSpPr>
            <a:spLocks noGrp="1" noChangeArrowheads="1"/>
          </p:cNvSpPr>
          <p:nvPr>
            <p:ph type="body" idx="1"/>
          </p:nvPr>
        </p:nvSpPr>
        <p:spPr bwMode="auto">
          <a:xfrm>
            <a:off x="179388" y="1282700"/>
            <a:ext cx="7780337" cy="4233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Click to edit Master text styles</a:t>
            </a:r>
          </a:p>
          <a:p>
            <a:pPr lvl="1"/>
            <a:r>
              <a:rPr lang="nl-NL" altLang="nl-NL" smtClean="0"/>
              <a:t>Second level</a:t>
            </a:r>
          </a:p>
          <a:p>
            <a:pPr lvl="2"/>
            <a:r>
              <a:rPr lang="nl-NL" altLang="nl-NL" smtClean="0"/>
              <a:t>Third level</a:t>
            </a:r>
          </a:p>
          <a:p>
            <a:pPr lvl="3"/>
            <a:r>
              <a:rPr lang="nl-NL" altLang="nl-NL" smtClean="0"/>
              <a:t>Fourth level</a:t>
            </a:r>
          </a:p>
          <a:p>
            <a:pPr lvl="4"/>
            <a:r>
              <a:rPr lang="nl-NL" altLang="nl-NL" smtClean="0"/>
              <a:t>Fifth level</a:t>
            </a:r>
          </a:p>
        </p:txBody>
      </p:sp>
      <p:sp>
        <p:nvSpPr>
          <p:cNvPr id="1029" name="Rectangle 7"/>
          <p:cNvSpPr>
            <a:spLocks noChangeArrowheads="1"/>
          </p:cNvSpPr>
          <p:nvPr/>
        </p:nvSpPr>
        <p:spPr bwMode="auto">
          <a:xfrm>
            <a:off x="-1252538" y="214313"/>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endParaRPr lang="en-US" altLang="nl-NL" smtClean="0">
              <a:ea typeface="+mn-ea"/>
            </a:endParaRPr>
          </a:p>
        </p:txBody>
      </p:sp>
      <p:pic>
        <p:nvPicPr>
          <p:cNvPr id="2" name="Afbeelding 1"/>
          <p:cNvPicPr>
            <a:picLocks noChangeAspect="1"/>
          </p:cNvPicPr>
          <p:nvPr/>
        </p:nvPicPr>
        <p:blipFill>
          <a:blip r:embed="rId14" cstate="print"/>
          <a:srcRect/>
          <a:stretch>
            <a:fillRect/>
          </a:stretch>
        </p:blipFill>
        <p:spPr bwMode="auto">
          <a:xfrm>
            <a:off x="7094538" y="5886450"/>
            <a:ext cx="1935162" cy="912813"/>
          </a:xfrm>
          <a:prstGeom prst="rect">
            <a:avLst/>
          </a:prstGeom>
          <a:noFill/>
          <a:ln w="9525">
            <a:noFill/>
            <a:miter lim="800000"/>
            <a:headEnd/>
            <a:tailEnd/>
          </a:ln>
        </p:spPr>
      </p:pic>
      <p:pic>
        <p:nvPicPr>
          <p:cNvPr id="1030" name="Afbeelding 5"/>
          <p:cNvPicPr>
            <a:picLocks noChangeAspect="1"/>
          </p:cNvPicPr>
          <p:nvPr/>
        </p:nvPicPr>
        <p:blipFill>
          <a:blip r:embed="rId15" cstate="print"/>
          <a:srcRect/>
          <a:stretch>
            <a:fillRect/>
          </a:stretch>
        </p:blipFill>
        <p:spPr bwMode="auto">
          <a:xfrm>
            <a:off x="0" y="5997575"/>
            <a:ext cx="4008438" cy="801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ftr="0"/>
  <p:txStyles>
    <p:titleStyle>
      <a:lvl1pPr algn="l" rtl="0" eaLnBrk="0" fontAlgn="base" hangingPunct="0">
        <a:spcBef>
          <a:spcPct val="0"/>
        </a:spcBef>
        <a:spcAft>
          <a:spcPct val="0"/>
        </a:spcAft>
        <a:defRPr sz="3200" b="1"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b="1">
          <a:solidFill>
            <a:schemeClr val="tx2"/>
          </a:solidFill>
          <a:latin typeface="Arial" panose="020B0604020202020204"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3200" b="1">
          <a:solidFill>
            <a:schemeClr val="tx2"/>
          </a:solidFill>
          <a:latin typeface="Arial" panose="020B0604020202020204"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3200" b="1">
          <a:solidFill>
            <a:schemeClr val="tx2"/>
          </a:solidFill>
          <a:latin typeface="Arial" panose="020B0604020202020204"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3200" b="1">
          <a:solidFill>
            <a:schemeClr val="tx2"/>
          </a:solidFill>
          <a:latin typeface="Arial" panose="020B0604020202020204" pitchFamily="34" charset="0"/>
          <a:ea typeface="MS PGothic" panose="020B0600070205080204" pitchFamily="34" charset="-128"/>
          <a:cs typeface="ＭＳ Ｐゴシック" charset="0"/>
        </a:defRPr>
      </a:lvl5pPr>
      <a:lvl6pPr marL="457200" algn="l" rtl="0" fontAlgn="base">
        <a:spcBef>
          <a:spcPct val="0"/>
        </a:spcBef>
        <a:spcAft>
          <a:spcPct val="0"/>
        </a:spcAft>
        <a:defRPr sz="3200" b="1">
          <a:solidFill>
            <a:schemeClr val="tx2"/>
          </a:solidFill>
          <a:latin typeface="Arial" panose="020B0604020202020204" pitchFamily="34" charset="0"/>
        </a:defRPr>
      </a:lvl6pPr>
      <a:lvl7pPr marL="914400" algn="l" rtl="0" fontAlgn="base">
        <a:spcBef>
          <a:spcPct val="0"/>
        </a:spcBef>
        <a:spcAft>
          <a:spcPct val="0"/>
        </a:spcAft>
        <a:defRPr sz="3200" b="1">
          <a:solidFill>
            <a:schemeClr val="tx2"/>
          </a:solidFill>
          <a:latin typeface="Arial" panose="020B0604020202020204" pitchFamily="34" charset="0"/>
        </a:defRPr>
      </a:lvl7pPr>
      <a:lvl8pPr marL="1371600" algn="l" rtl="0" fontAlgn="base">
        <a:spcBef>
          <a:spcPct val="0"/>
        </a:spcBef>
        <a:spcAft>
          <a:spcPct val="0"/>
        </a:spcAft>
        <a:defRPr sz="3200" b="1">
          <a:solidFill>
            <a:schemeClr val="tx2"/>
          </a:solidFill>
          <a:latin typeface="Arial" panose="020B0604020202020204" pitchFamily="34" charset="0"/>
        </a:defRPr>
      </a:lvl8pPr>
      <a:lvl9pPr marL="1828800" algn="l" rtl="0" fontAlgn="base">
        <a:spcBef>
          <a:spcPct val="0"/>
        </a:spcBef>
        <a:spcAft>
          <a:spcPct val="0"/>
        </a:spcAft>
        <a:defRPr sz="3200" b="1">
          <a:solidFill>
            <a:schemeClr val="tx2"/>
          </a:solidFill>
          <a:latin typeface="Arial" panose="020B0604020202020204" pitchFamily="34" charset="0"/>
        </a:defRPr>
      </a:lvl9pPr>
    </p:titleStyle>
    <p:bodyStyle>
      <a:lvl1pPr marL="342900" indent="-342900" algn="l" rtl="0" eaLnBrk="0" fontAlgn="base" hangingPunct="0">
        <a:spcBef>
          <a:spcPct val="0"/>
        </a:spcBef>
        <a:spcAft>
          <a:spcPct val="0"/>
        </a:spcAft>
        <a:defRPr sz="2200" kern="1200">
          <a:solidFill>
            <a:schemeClr val="tx1"/>
          </a:solidFill>
          <a:latin typeface="+mn-lt"/>
          <a:ea typeface="MS PGothic" panose="020B0600070205080204" pitchFamily="34" charset="-128"/>
          <a:cs typeface="ＭＳ Ｐゴシック" charset="0"/>
        </a:defRPr>
      </a:lvl1pPr>
      <a:lvl2pPr marL="368300" indent="-366713" algn="l" rtl="0" eaLnBrk="0" fontAlgn="base" hangingPunct="0">
        <a:spcBef>
          <a:spcPct val="0"/>
        </a:spcBef>
        <a:spcAft>
          <a:spcPct val="0"/>
        </a:spcAft>
        <a:buFont typeface="Arial" charset="0"/>
        <a:buChar char="•"/>
        <a:defRPr sz="2000" kern="1200">
          <a:solidFill>
            <a:schemeClr val="tx1"/>
          </a:solidFill>
          <a:latin typeface="+mn-lt"/>
          <a:ea typeface="MS PGothic" panose="020B0600070205080204" pitchFamily="34" charset="-128"/>
          <a:cs typeface="+mn-cs"/>
        </a:defRPr>
      </a:lvl2pPr>
      <a:lvl3pPr marL="736600" indent="-366713" algn="l" rtl="0" eaLnBrk="0" fontAlgn="base" hangingPunct="0">
        <a:spcBef>
          <a:spcPct val="0"/>
        </a:spcBef>
        <a:spcAft>
          <a:spcPct val="0"/>
        </a:spcAft>
        <a:buFont typeface="Arial" charset="0"/>
        <a:buChar char="•"/>
        <a:defRPr kern="1200">
          <a:solidFill>
            <a:schemeClr val="tx1"/>
          </a:solidFill>
          <a:latin typeface="+mn-lt"/>
          <a:ea typeface="MS PGothic" panose="020B0600070205080204" pitchFamily="34" charset="-128"/>
          <a:cs typeface="+mn-cs"/>
        </a:defRPr>
      </a:lvl3pPr>
      <a:lvl4pPr marL="1092200" indent="-354013" algn="l" rtl="0" eaLnBrk="0" fontAlgn="base" hangingPunct="0">
        <a:spcBef>
          <a:spcPct val="0"/>
        </a:spcBef>
        <a:spcAft>
          <a:spcPct val="0"/>
        </a:spcAft>
        <a:buFont typeface="Arial" charset="0"/>
        <a:buChar char="•"/>
        <a:defRPr kern="1200">
          <a:solidFill>
            <a:schemeClr val="tx1"/>
          </a:solidFill>
          <a:latin typeface="+mn-lt"/>
          <a:ea typeface="MS PGothic" panose="020B0600070205080204" pitchFamily="34" charset="-128"/>
          <a:cs typeface="+mn-cs"/>
        </a:defRPr>
      </a:lvl4pPr>
      <a:lvl5pPr marL="1447800" indent="-354013" algn="l" rtl="0" eaLnBrk="0" fontAlgn="base" hangingPunct="0">
        <a:spcBef>
          <a:spcPct val="0"/>
        </a:spcBef>
        <a:spcAft>
          <a:spcPct val="0"/>
        </a:spcAft>
        <a:buFont typeface="Arial"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2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www.artemotions.nl/nl/1685-detail.html?caseid=22" TargetMode="External"/><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nl-NL" altLang="nl-NL" dirty="0" err="1" smtClean="0">
                <a:solidFill>
                  <a:schemeClr val="accent6">
                    <a:lumMod val="75000"/>
                  </a:schemeClr>
                </a:solidFill>
                <a:ea typeface="+mj-ea"/>
                <a:cs typeface="+mj-cs"/>
              </a:rPr>
              <a:t>Monuta</a:t>
            </a:r>
            <a:r>
              <a:rPr lang="nl-NL" altLang="nl-NL" dirty="0" smtClean="0">
                <a:ea typeface="+mj-ea"/>
                <a:cs typeface="+mj-cs"/>
              </a:rPr>
              <a:t> </a:t>
            </a:r>
            <a:r>
              <a:rPr lang="nl-NL" altLang="nl-NL" dirty="0" smtClean="0">
                <a:solidFill>
                  <a:schemeClr val="accent6">
                    <a:lumMod val="75000"/>
                  </a:schemeClr>
                </a:solidFill>
                <a:ea typeface="+mj-ea"/>
                <a:cs typeface="+mj-cs"/>
              </a:rPr>
              <a:t>Herma Pijfers</a:t>
            </a:r>
          </a:p>
        </p:txBody>
      </p:sp>
      <p:sp>
        <p:nvSpPr>
          <p:cNvPr id="14339"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z="1600" smtClean="0">
                <a:latin typeface="Arial" charset="0"/>
              </a:rPr>
              <a:t> </a:t>
            </a:r>
          </a:p>
        </p:txBody>
      </p:sp>
      <p:pic>
        <p:nvPicPr>
          <p:cNvPr id="14340" name="F78C3FB4-69BF-4545-8FE7-3B45A3629497" descr="C87D9D7D-C6E7-4729-9C26-EA5A10C73E43@fritz"/>
          <p:cNvPicPr>
            <a:picLocks noChangeAspect="1" noChangeArrowheads="1"/>
          </p:cNvPicPr>
          <p:nvPr/>
        </p:nvPicPr>
        <p:blipFill>
          <a:blip r:embed="rId3" cstate="print"/>
          <a:srcRect/>
          <a:stretch>
            <a:fillRect/>
          </a:stretch>
        </p:blipFill>
        <p:spPr bwMode="auto">
          <a:xfrm>
            <a:off x="1093788" y="1512888"/>
            <a:ext cx="6188075" cy="4008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2238" y="115888"/>
            <a:ext cx="5584825" cy="1008062"/>
          </a:xfrm>
        </p:spPr>
        <p:txBody>
          <a:bodyPr/>
          <a:lstStyle/>
          <a:p>
            <a:pPr eaLnBrk="1" hangingPunct="1"/>
            <a:r>
              <a:rPr lang="nl-NL" altLang="nl-NL" smtClean="0"/>
              <a:t>Inspiratie: asbestemmingen</a:t>
            </a:r>
            <a:endParaRPr lang="en-US" altLang="nl-NL" smtClean="0"/>
          </a:p>
        </p:txBody>
      </p:sp>
      <p:pic>
        <p:nvPicPr>
          <p:cNvPr id="27651" name="Picture 6"/>
          <p:cNvPicPr>
            <a:picLocks noChangeAspect="1" noChangeArrowheads="1"/>
          </p:cNvPicPr>
          <p:nvPr/>
        </p:nvPicPr>
        <p:blipFill>
          <a:blip r:embed="rId3" cstate="print"/>
          <a:srcRect/>
          <a:stretch>
            <a:fillRect/>
          </a:stretch>
        </p:blipFill>
        <p:spPr bwMode="auto">
          <a:xfrm>
            <a:off x="473075" y="1590675"/>
            <a:ext cx="2520950" cy="1703388"/>
          </a:xfrm>
          <a:prstGeom prst="rect">
            <a:avLst/>
          </a:prstGeom>
          <a:noFill/>
          <a:ln w="9525">
            <a:noFill/>
            <a:miter lim="800000"/>
            <a:headEnd/>
            <a:tailEnd/>
          </a:ln>
        </p:spPr>
      </p:pic>
      <p:pic>
        <p:nvPicPr>
          <p:cNvPr id="27652" name="Picture 8" descr="diamant"/>
          <p:cNvPicPr>
            <a:picLocks noChangeAspect="1" noChangeArrowheads="1"/>
          </p:cNvPicPr>
          <p:nvPr/>
        </p:nvPicPr>
        <p:blipFill>
          <a:blip r:embed="rId4" cstate="print"/>
          <a:srcRect/>
          <a:stretch>
            <a:fillRect/>
          </a:stretch>
        </p:blipFill>
        <p:spPr bwMode="auto">
          <a:xfrm>
            <a:off x="473075" y="3713163"/>
            <a:ext cx="1130300" cy="1657350"/>
          </a:xfrm>
          <a:prstGeom prst="rect">
            <a:avLst/>
          </a:prstGeom>
          <a:noFill/>
          <a:ln w="9525">
            <a:noFill/>
            <a:miter lim="800000"/>
            <a:headEnd/>
            <a:tailEnd/>
          </a:ln>
        </p:spPr>
      </p:pic>
      <p:pic>
        <p:nvPicPr>
          <p:cNvPr id="27653" name="Picture 9" descr="Noordwijk1"/>
          <p:cNvPicPr>
            <a:picLocks noChangeAspect="1" noChangeArrowheads="1"/>
          </p:cNvPicPr>
          <p:nvPr/>
        </p:nvPicPr>
        <p:blipFill>
          <a:blip r:embed="rId5" cstate="print"/>
          <a:srcRect/>
          <a:stretch>
            <a:fillRect/>
          </a:stretch>
        </p:blipFill>
        <p:spPr bwMode="auto">
          <a:xfrm>
            <a:off x="1970088" y="3700463"/>
            <a:ext cx="2513012" cy="1670050"/>
          </a:xfrm>
          <a:prstGeom prst="rect">
            <a:avLst/>
          </a:prstGeom>
          <a:noFill/>
          <a:ln w="9525">
            <a:noFill/>
            <a:miter lim="800000"/>
            <a:headEnd/>
            <a:tailEnd/>
          </a:ln>
        </p:spPr>
      </p:pic>
      <p:pic>
        <p:nvPicPr>
          <p:cNvPr id="27654" name="Picture 10"/>
          <p:cNvPicPr>
            <a:picLocks noChangeAspect="1" noChangeArrowheads="1"/>
          </p:cNvPicPr>
          <p:nvPr/>
        </p:nvPicPr>
        <p:blipFill>
          <a:blip r:embed="rId6" cstate="print"/>
          <a:srcRect/>
          <a:stretch>
            <a:fillRect/>
          </a:stretch>
        </p:blipFill>
        <p:spPr bwMode="auto">
          <a:xfrm>
            <a:off x="4706938" y="3717925"/>
            <a:ext cx="2473325" cy="1652588"/>
          </a:xfrm>
          <a:prstGeom prst="rect">
            <a:avLst/>
          </a:prstGeom>
          <a:noFill/>
          <a:ln w="9525">
            <a:noFill/>
            <a:miter lim="800000"/>
            <a:headEnd/>
            <a:tailEnd/>
          </a:ln>
        </p:spPr>
      </p:pic>
      <p:pic>
        <p:nvPicPr>
          <p:cNvPr id="27655" name="Afbeelding 8"/>
          <p:cNvPicPr>
            <a:picLocks noChangeAspect="1"/>
          </p:cNvPicPr>
          <p:nvPr/>
        </p:nvPicPr>
        <p:blipFill>
          <a:blip r:embed="rId7" cstate="print"/>
          <a:srcRect/>
          <a:stretch>
            <a:fillRect/>
          </a:stretch>
        </p:blipFill>
        <p:spPr bwMode="auto">
          <a:xfrm>
            <a:off x="3441700" y="1585913"/>
            <a:ext cx="1703388" cy="1703387"/>
          </a:xfrm>
          <a:prstGeom prst="rect">
            <a:avLst/>
          </a:prstGeom>
          <a:noFill/>
          <a:ln w="9525">
            <a:noFill/>
            <a:miter lim="800000"/>
            <a:headEnd/>
            <a:tailEnd/>
          </a:ln>
        </p:spPr>
      </p:pic>
      <p:pic>
        <p:nvPicPr>
          <p:cNvPr id="27656" name="Afbeelding 9"/>
          <p:cNvPicPr>
            <a:picLocks noChangeAspect="1"/>
          </p:cNvPicPr>
          <p:nvPr/>
        </p:nvPicPr>
        <p:blipFill>
          <a:blip r:embed="rId8" cstate="print"/>
          <a:srcRect l="17155" t="14589" r="17638" b="17307"/>
          <a:stretch>
            <a:fillRect/>
          </a:stretch>
        </p:blipFill>
        <p:spPr bwMode="auto">
          <a:xfrm>
            <a:off x="5534025" y="1552575"/>
            <a:ext cx="1646238" cy="1719263"/>
          </a:xfrm>
          <a:prstGeom prst="rect">
            <a:avLst/>
          </a:prstGeom>
          <a:noFill/>
          <a:ln w="9525">
            <a:noFill/>
            <a:miter lim="800000"/>
            <a:headEnd/>
            <a:tailEnd/>
          </a:ln>
        </p:spPr>
      </p:pic>
      <p:pic>
        <p:nvPicPr>
          <p:cNvPr id="27657" name="Afbeelding 10"/>
          <p:cNvPicPr>
            <a:picLocks noChangeAspect="1"/>
          </p:cNvPicPr>
          <p:nvPr/>
        </p:nvPicPr>
        <p:blipFill>
          <a:blip r:embed="rId9" cstate="print"/>
          <a:srcRect l="20364" r="24088"/>
          <a:stretch>
            <a:fillRect/>
          </a:stretch>
        </p:blipFill>
        <p:spPr bwMode="auto">
          <a:xfrm>
            <a:off x="7216775" y="1423988"/>
            <a:ext cx="1401763"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altLang="nl-NL" b="0" smtClean="0"/>
              <a:t>Ter beschikking stellen …</a:t>
            </a:r>
          </a:p>
        </p:txBody>
      </p:sp>
      <p:sp>
        <p:nvSpPr>
          <p:cNvPr id="29699" name="Text Box 3"/>
          <p:cNvSpPr txBox="1">
            <a:spLocks noChangeArrowheads="1"/>
          </p:cNvSpPr>
          <p:nvPr/>
        </p:nvSpPr>
        <p:spPr bwMode="auto">
          <a:xfrm>
            <a:off x="293688" y="4689475"/>
            <a:ext cx="8570912" cy="915988"/>
          </a:xfrm>
          <a:prstGeom prst="rect">
            <a:avLst/>
          </a:prstGeom>
          <a:noFill/>
          <a:ln w="9525">
            <a:noFill/>
            <a:miter lim="800000"/>
            <a:headEnd/>
            <a:tailEnd/>
          </a:ln>
        </p:spPr>
        <p:txBody>
          <a:bodyPr>
            <a:spAutoFit/>
          </a:bodyPr>
          <a:lstStyle/>
          <a:p>
            <a:pPr>
              <a:spcBef>
                <a:spcPct val="50000"/>
              </a:spcBef>
            </a:pPr>
            <a:r>
              <a:rPr lang="nl-NL" altLang="nl-NL" sz="1800" i="1">
                <a:solidFill>
                  <a:schemeClr val="tx2"/>
                </a:solidFill>
              </a:rPr>
              <a:t>In 1632 schilderde Rembrandt van Rijn zijn beroemde Anatomische les van </a:t>
            </a:r>
            <a:br>
              <a:rPr lang="nl-NL" altLang="nl-NL" sz="1800" i="1">
                <a:solidFill>
                  <a:schemeClr val="tx2"/>
                </a:solidFill>
              </a:rPr>
            </a:br>
            <a:r>
              <a:rPr lang="nl-NL" altLang="nl-NL" sz="1800" i="1">
                <a:solidFill>
                  <a:schemeClr val="tx2"/>
                </a:solidFill>
              </a:rPr>
              <a:t>Dr. Nicolaes Tulp. Voor dergelijke praktijklessen, gebruikte men destijds alleen het lichaam van overleden misdadigers.</a:t>
            </a:r>
          </a:p>
        </p:txBody>
      </p:sp>
      <p:pic>
        <p:nvPicPr>
          <p:cNvPr id="29700" name="Picture 4" descr="096"/>
          <p:cNvPicPr>
            <a:picLocks noChangeAspect="1" noChangeArrowheads="1"/>
          </p:cNvPicPr>
          <p:nvPr/>
        </p:nvPicPr>
        <p:blipFill>
          <a:blip r:embed="rId3" cstate="print"/>
          <a:srcRect/>
          <a:stretch>
            <a:fillRect/>
          </a:stretch>
        </p:blipFill>
        <p:spPr bwMode="auto">
          <a:xfrm>
            <a:off x="254000" y="1349375"/>
            <a:ext cx="4446588" cy="3325813"/>
          </a:xfrm>
          <a:prstGeom prst="rect">
            <a:avLst/>
          </a:prstGeom>
          <a:noFill/>
          <a:ln w="9525">
            <a:noFill/>
            <a:miter lim="800000"/>
            <a:headEnd/>
            <a:tailEnd/>
          </a:ln>
        </p:spPr>
      </p:pic>
      <p:sp>
        <p:nvSpPr>
          <p:cNvPr id="29701" name="Text Box 5"/>
          <p:cNvSpPr txBox="1">
            <a:spLocks noChangeArrowheads="1"/>
          </p:cNvSpPr>
          <p:nvPr/>
        </p:nvSpPr>
        <p:spPr bwMode="auto">
          <a:xfrm>
            <a:off x="4802188" y="1363663"/>
            <a:ext cx="4092575" cy="2565400"/>
          </a:xfrm>
          <a:prstGeom prst="rect">
            <a:avLst/>
          </a:prstGeom>
          <a:noFill/>
          <a:ln w="9525">
            <a:noFill/>
            <a:miter lim="800000"/>
            <a:headEnd/>
            <a:tailEnd/>
          </a:ln>
        </p:spPr>
        <p:txBody>
          <a:bodyPr>
            <a:spAutoFit/>
          </a:bodyPr>
          <a:lstStyle/>
          <a:p>
            <a:pPr>
              <a:spcBef>
                <a:spcPct val="50000"/>
              </a:spcBef>
            </a:pPr>
            <a:r>
              <a:rPr lang="nl-NL" altLang="nl-NL" sz="1800" u="sng">
                <a:solidFill>
                  <a:srgbClr val="660033"/>
                </a:solidFill>
              </a:rPr>
              <a:t>Eisen:</a:t>
            </a:r>
          </a:p>
          <a:p>
            <a:pPr>
              <a:spcBef>
                <a:spcPct val="50000"/>
              </a:spcBef>
              <a:buFontTx/>
              <a:buChar char="-"/>
            </a:pPr>
            <a:r>
              <a:rPr lang="nl-NL" altLang="nl-NL" sz="1800">
                <a:solidFill>
                  <a:srgbClr val="660033"/>
                </a:solidFill>
              </a:rPr>
              <a:t>Bij leven schriftelijk “vastleggen” bij één van de Nederlandse universiteiten. Dit is echter </a:t>
            </a:r>
            <a:r>
              <a:rPr lang="nl-NL" altLang="nl-NL" sz="1800" u="sng">
                <a:solidFill>
                  <a:srgbClr val="660033"/>
                </a:solidFill>
              </a:rPr>
              <a:t>geen </a:t>
            </a:r>
            <a:r>
              <a:rPr lang="nl-NL" altLang="nl-NL" sz="1800">
                <a:solidFill>
                  <a:srgbClr val="660033"/>
                </a:solidFill>
              </a:rPr>
              <a:t>garantie voor acceptatie!</a:t>
            </a:r>
          </a:p>
          <a:p>
            <a:pPr>
              <a:spcBef>
                <a:spcPct val="50000"/>
              </a:spcBef>
              <a:buFontTx/>
              <a:buChar char="-"/>
            </a:pPr>
            <a:r>
              <a:rPr lang="nl-NL" altLang="nl-NL" sz="1800">
                <a:solidFill>
                  <a:srgbClr val="660033"/>
                </a:solidFill>
              </a:rPr>
              <a:t> Binnen 24 uur moet het lichaam worden afgestaan door de nabestaanden.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NL" altLang="nl-NL" smtClean="0"/>
              <a:t>Inspiratie: uitvaartkisten</a:t>
            </a:r>
          </a:p>
        </p:txBody>
      </p:sp>
      <p:pic>
        <p:nvPicPr>
          <p:cNvPr id="5" name="Tijdelijke aanduiding voor inhoud 4" descr="b9822e9ae15ab379c91c008c325a76dd.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7643" r="7643"/>
          <a:stretch>
            <a:fillRect/>
          </a:stretch>
        </p:blipFill>
        <p:spPr>
          <a:xfrm>
            <a:off x="344013" y="4244729"/>
            <a:ext cx="2229142" cy="1213043"/>
          </a:xfrm>
          <a:effectLst>
            <a:softEdge rad="112500"/>
          </a:effectLst>
          <a:extLst>
            <a:ext uri="{909E8E84-426E-40dd-AFC4-6F175D3DCCD1}"/>
            <a:ext uri="{91240B29-F687-4f45-9708-019B960494DF}"/>
            <a:ext uri="{AF507438-7753-43e0-B8FC-AC1667EBCBE1}"/>
            <a:ext uri="{FAA26D3D-D897-4be2-8F04-BA451C77F1D7}"/>
          </a:extLst>
        </p:spPr>
      </p:pic>
      <p:sp>
        <p:nvSpPr>
          <p:cNvPr id="31748"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Arial" charset="0"/>
              </a:rPr>
              <a:t> </a:t>
            </a:r>
          </a:p>
        </p:txBody>
      </p:sp>
      <p:pic>
        <p:nvPicPr>
          <p:cNvPr id="6" name="Afbeelding 5" descr="80eec96b1e5edb14ecd2847c57f0cd7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57069" y="1559529"/>
            <a:ext cx="1826915" cy="1285967"/>
          </a:xfrm>
          <a:prstGeom prst="rect">
            <a:avLst/>
          </a:prstGeom>
          <a:ln>
            <a:noFill/>
          </a:ln>
          <a:effectLst>
            <a:softEdge rad="112500"/>
          </a:effectLst>
        </p:spPr>
      </p:pic>
      <p:pic>
        <p:nvPicPr>
          <p:cNvPr id="7" name="Afbeelding 6" descr="94c9652274b0ddca318547a0dc8c1105.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5632" y="1481538"/>
            <a:ext cx="2728737" cy="1940113"/>
          </a:xfrm>
          <a:prstGeom prst="rect">
            <a:avLst/>
          </a:prstGeom>
          <a:ln>
            <a:noFill/>
          </a:ln>
          <a:effectLst>
            <a:softEdge rad="112500"/>
          </a:effectLst>
        </p:spPr>
      </p:pic>
      <p:pic>
        <p:nvPicPr>
          <p:cNvPr id="8" name="Afbeelding 7" descr="0de172a793763fb61219d7480ad5b04e.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26658" y="1434507"/>
            <a:ext cx="1888048" cy="1888048"/>
          </a:xfrm>
          <a:prstGeom prst="rect">
            <a:avLst/>
          </a:prstGeom>
          <a:ln>
            <a:noFill/>
          </a:ln>
          <a:effectLst>
            <a:softEdge rad="112500"/>
          </a:effectLst>
        </p:spPr>
      </p:pic>
      <p:pic>
        <p:nvPicPr>
          <p:cNvPr id="9" name="Afbeelding 8" descr="3cf0891675a2cbf55cf04b6bd34091ea.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67857" y="3421650"/>
            <a:ext cx="3050867" cy="2028502"/>
          </a:xfrm>
          <a:prstGeom prst="rect">
            <a:avLst/>
          </a:prstGeom>
          <a:ln>
            <a:noFill/>
          </a:ln>
          <a:effectLst>
            <a:softEdge rad="112500"/>
          </a:effectLst>
        </p:spPr>
      </p:pic>
      <p:pic>
        <p:nvPicPr>
          <p:cNvPr id="10" name="Afbeelding 9" descr="9b94e34d531119ab23c462f19a268bf1.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950228" y="3562781"/>
            <a:ext cx="1976743" cy="19767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nl-NL" dirty="0">
                <a:ea typeface="ＭＳ Ｐゴシック" charset="0"/>
                <a:cs typeface="+mj-cs"/>
              </a:rPr>
              <a:t>Inspiratie: r</a:t>
            </a:r>
            <a:r>
              <a:rPr lang="nl-NL" dirty="0" smtClean="0">
                <a:ea typeface="ＭＳ Ｐゴシック" charset="0"/>
                <a:cs typeface="+mj-cs"/>
              </a:rPr>
              <a:t>ouwvervoer</a:t>
            </a:r>
            <a:endParaRPr lang="nl-NL" dirty="0">
              <a:ea typeface="ＭＳ Ｐゴシック" charset="0"/>
              <a:cs typeface="+mj-cs"/>
            </a:endParaRPr>
          </a:p>
        </p:txBody>
      </p:sp>
      <p:sp>
        <p:nvSpPr>
          <p:cNvPr id="4" name="Rechthoek 3"/>
          <p:cNvSpPr/>
          <p:nvPr/>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solidFill>
                <a:srgbClr val="FFFFFF"/>
              </a:solidFill>
            </a:endParaRPr>
          </a:p>
        </p:txBody>
      </p:sp>
      <p:pic>
        <p:nvPicPr>
          <p:cNvPr id="14340" name="Picture 7" descr="tracto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68959" y="1650415"/>
            <a:ext cx="2732088" cy="1931987"/>
          </a:xfrm>
          <a:prstGeom prst="rect">
            <a:avLst/>
          </a:prstGeom>
          <a:ln>
            <a:noFill/>
          </a:ln>
          <a:effectLst>
            <a:softEdge rad="112500"/>
          </a:effectLst>
          <a:extLst>
            <a:ext uri="{909E8E84-426E-40dd-AFC4-6F175D3DCCD1}"/>
            <a:ext uri="{91240B29-F687-4f45-9708-019B960494DF}"/>
          </a:extLst>
        </p:spPr>
      </p:pic>
      <p:pic>
        <p:nvPicPr>
          <p:cNvPr id="14341" name="Picture 9" descr="loopkoet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8175" y="3798888"/>
            <a:ext cx="2554288" cy="1703387"/>
          </a:xfrm>
          <a:prstGeom prst="rect">
            <a:avLst/>
          </a:prstGeom>
          <a:ln>
            <a:noFill/>
          </a:ln>
          <a:effectLst>
            <a:softEdge rad="112500"/>
          </a:effectLst>
          <a:extLst>
            <a:ext uri="{909E8E84-426E-40dd-AFC4-6F175D3DCCD1}"/>
            <a:ext uri="{91240B29-F687-4f45-9708-019B960494DF}"/>
          </a:extLst>
        </p:spPr>
      </p:pic>
      <p:pic>
        <p:nvPicPr>
          <p:cNvPr id="14342" name="Afbeelding 9"/>
          <p:cNvPicPr>
            <a:picLocks noChangeAspect="1"/>
          </p:cNvPicPr>
          <p:nvPr/>
        </p:nvPicPr>
        <p:blipFill>
          <a:blip r:embed="rId4" cstate="print">
            <a:extLst>
              <a:ext uri="{28A0092B-C50C-407E-A947-70E740481C1C}">
                <a14:useLocalDpi xmlns="" xmlns:a14="http://schemas.microsoft.com/office/drawing/2010/main" val="0"/>
              </a:ext>
            </a:extLst>
          </a:blip>
          <a:srcRect l="2946" t="14558" b="9184"/>
          <a:stretch>
            <a:fillRect/>
          </a:stretch>
        </p:blipFill>
        <p:spPr bwMode="auto">
          <a:xfrm>
            <a:off x="344905" y="3931152"/>
            <a:ext cx="2560638" cy="1341438"/>
          </a:xfrm>
          <a:prstGeom prst="rect">
            <a:avLst/>
          </a:prstGeom>
          <a:ln>
            <a:noFill/>
          </a:ln>
          <a:effectLst>
            <a:softEdge rad="112500"/>
          </a:effectLst>
          <a:extLst>
            <a:ext uri="{909E8E84-426E-40dd-AFC4-6F175D3DCCD1}"/>
            <a:ext uri="{91240B29-F687-4f45-9708-019B960494DF}"/>
          </a:extLst>
        </p:spPr>
      </p:pic>
      <p:pic>
        <p:nvPicPr>
          <p:cNvPr id="14344" name="Afbeelding 2"/>
          <p:cNvPicPr>
            <a:picLocks noChangeAspect="1"/>
          </p:cNvPicPr>
          <p:nvPr/>
        </p:nvPicPr>
        <p:blipFill>
          <a:blip r:embed="rId5" cstate="print">
            <a:extLst>
              <a:ext uri="{28A0092B-C50C-407E-A947-70E740481C1C}">
                <a14:useLocalDpi xmlns="" xmlns:a14="http://schemas.microsoft.com/office/drawing/2010/main" val="0"/>
              </a:ext>
            </a:extLst>
          </a:blip>
          <a:srcRect l="23973" t="21272" r="25114" b="24695"/>
          <a:stretch>
            <a:fillRect/>
          </a:stretch>
        </p:blipFill>
        <p:spPr bwMode="auto">
          <a:xfrm>
            <a:off x="282575" y="1377950"/>
            <a:ext cx="2673350" cy="2127250"/>
          </a:xfrm>
          <a:prstGeom prst="rect">
            <a:avLst/>
          </a:prstGeom>
          <a:ln>
            <a:noFill/>
          </a:ln>
          <a:effectLst>
            <a:softEdge rad="112500"/>
          </a:effectLst>
          <a:extLst>
            <a:ext uri="{909E8E84-426E-40dd-AFC4-6F175D3DCCD1}"/>
            <a:ext uri="{91240B29-F687-4f45-9708-019B960494DF}"/>
          </a:extLst>
        </p:spPr>
      </p:pic>
      <p:pic>
        <p:nvPicPr>
          <p:cNvPr id="14345" name="Afbeelding 4"/>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88063" y="1377950"/>
            <a:ext cx="2627312" cy="1754188"/>
          </a:xfrm>
          <a:prstGeom prst="rect">
            <a:avLst/>
          </a:prstGeom>
          <a:ln>
            <a:noFill/>
          </a:ln>
          <a:effectLst>
            <a:softEdge rad="112500"/>
          </a:effectLst>
          <a:extLst>
            <a:ext uri="{909E8E84-426E-40dd-AFC4-6F175D3DCCD1}"/>
            <a:ext uri="{91240B29-F687-4f45-9708-019B960494DF}"/>
          </a:extLst>
        </p:spPr>
      </p:pic>
      <p:pic>
        <p:nvPicPr>
          <p:cNvPr id="33801" name="Afbeelding 1"/>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73800" y="3582988"/>
            <a:ext cx="2351088" cy="176371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nl-NL" dirty="0">
                <a:ea typeface="ＭＳ Ｐゴシック" charset="0"/>
                <a:cs typeface="+mj-cs"/>
              </a:rPr>
              <a:t>Inspiratie: </a:t>
            </a:r>
            <a:r>
              <a:rPr lang="nl-NL" dirty="0" smtClean="0">
                <a:ea typeface="ＭＳ Ｐゴシック" charset="0"/>
                <a:cs typeface="+mj-cs"/>
              </a:rPr>
              <a:t>bloemen</a:t>
            </a:r>
            <a:endParaRPr lang="nl-NL" dirty="0">
              <a:ea typeface="ＭＳ Ｐゴシック" charset="0"/>
              <a:cs typeface="+mj-cs"/>
            </a:endParaRPr>
          </a:p>
        </p:txBody>
      </p:sp>
      <p:sp>
        <p:nvSpPr>
          <p:cNvPr id="33795"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z="1600" smtClean="0">
                <a:latin typeface="Arial" charset="0"/>
              </a:rPr>
              <a:t> </a:t>
            </a:r>
          </a:p>
        </p:txBody>
      </p:sp>
      <p:pic>
        <p:nvPicPr>
          <p:cNvPr id="3" name="Afbeelding 2" descr="edaa79bc3e5ef9c971017e8de7950c9f.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9021" y="1573129"/>
            <a:ext cx="2979822" cy="2361668"/>
          </a:xfrm>
          <a:prstGeom prst="rect">
            <a:avLst/>
          </a:prstGeom>
          <a:ln>
            <a:noFill/>
          </a:ln>
          <a:effectLst>
            <a:softEdge rad="112500"/>
          </a:effectLst>
        </p:spPr>
      </p:pic>
      <p:pic>
        <p:nvPicPr>
          <p:cNvPr id="7" name="Afbeelding 6" descr="13414d27117e67650c6e900df8e0fcc6.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15792" y="2526630"/>
            <a:ext cx="2820737" cy="2820737"/>
          </a:xfrm>
          <a:prstGeom prst="rect">
            <a:avLst/>
          </a:prstGeom>
          <a:ln>
            <a:noFill/>
          </a:ln>
          <a:effectLst>
            <a:softEdge rad="112500"/>
          </a:effectLst>
        </p:spPr>
      </p:pic>
      <p:pic>
        <p:nvPicPr>
          <p:cNvPr id="8" name="Afbeelding 7" descr="31a7f9afe26abe8107dfc411334435ab.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07229" y="1539075"/>
            <a:ext cx="2208033" cy="38483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nl-NL" dirty="0" smtClean="0">
                <a:solidFill>
                  <a:srgbClr val="9FB01B"/>
                </a:solidFill>
                <a:ea typeface="ＭＳ Ｐゴシック" charset="0"/>
                <a:cs typeface="+mj-cs"/>
              </a:rPr>
              <a:t>Inspiratie: </a:t>
            </a:r>
            <a:r>
              <a:rPr lang="nl-NL" dirty="0">
                <a:solidFill>
                  <a:srgbClr val="9FB01B"/>
                </a:solidFill>
                <a:ea typeface="ＭＳ Ｐゴシック" charset="0"/>
                <a:cs typeface="+mj-cs"/>
              </a:rPr>
              <a:t>locaties</a:t>
            </a:r>
          </a:p>
        </p:txBody>
      </p:sp>
      <p:pic>
        <p:nvPicPr>
          <p:cNvPr id="29702" name="Afbeelding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87775" y="1843088"/>
            <a:ext cx="4960938" cy="3292475"/>
          </a:xfrm>
          <a:prstGeom prst="rect">
            <a:avLst/>
          </a:prstGeom>
          <a:ln>
            <a:noFill/>
          </a:ln>
          <a:effectLst>
            <a:softEdge rad="112500"/>
          </a:effectLst>
          <a:extLst/>
        </p:spPr>
      </p:pic>
      <p:pic>
        <p:nvPicPr>
          <p:cNvPr id="17412" name="Afbeelding 2"/>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488" y="1843088"/>
            <a:ext cx="2501900" cy="3167062"/>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nl-NL" dirty="0">
                <a:ea typeface="ＭＳ Ｐゴシック" charset="0"/>
                <a:cs typeface="+mj-cs"/>
              </a:rPr>
              <a:t>Inspiratie: locaties condoleance </a:t>
            </a:r>
          </a:p>
        </p:txBody>
      </p:sp>
      <p:sp>
        <p:nvSpPr>
          <p:cNvPr id="3" name="Tijdelijke aanduiding voor inhoud 2"/>
          <p:cNvSpPr>
            <a:spLocks noGrp="1"/>
          </p:cNvSpPr>
          <p:nvPr>
            <p:ph idx="1"/>
          </p:nvPr>
        </p:nvSpPr>
        <p:spPr>
          <a:extLst>
            <a:ext uri="{909E8E84-426E-40dd-AFC4-6F175D3DCCD1}"/>
            <a:ext uri="{91240B29-F687-4f45-9708-019B960494DF}"/>
            <a:ext uri="{AF507438-7753-43e0-B8FC-AC1667EBCBE1}"/>
            <a:ext uri="{FAA26D3D-D897-4be2-8F04-BA451C77F1D7}"/>
          </a:extLst>
        </p:spPr>
        <p:txBody>
          <a:bodyPr/>
          <a:lstStyle/>
          <a:p>
            <a:pPr>
              <a:buFont typeface="Arial" panose="020B0604020202020204" pitchFamily="34" charset="0"/>
              <a:buChar char="•"/>
              <a:defRPr/>
            </a:pPr>
            <a:endParaRPr lang="nl-NL" dirty="0" smtClean="0">
              <a:ea typeface="+mn-ea"/>
              <a:cs typeface="+mn-cs"/>
            </a:endParaRPr>
          </a:p>
          <a:p>
            <a:pPr>
              <a:buFont typeface="Arial" panose="020B0604020202020204" pitchFamily="34" charset="0"/>
              <a:buChar char="•"/>
              <a:defRPr/>
            </a:pPr>
            <a:r>
              <a:rPr lang="nl-NL" dirty="0" smtClean="0">
                <a:ea typeface="+mn-ea"/>
                <a:cs typeface="+mn-cs"/>
              </a:rPr>
              <a:t>Thuis</a:t>
            </a:r>
            <a:endParaRPr lang="nl-NL" dirty="0">
              <a:ea typeface="+mn-ea"/>
              <a:cs typeface="+mn-cs"/>
            </a:endParaRPr>
          </a:p>
          <a:p>
            <a:pPr>
              <a:buFont typeface="Arial" panose="020B0604020202020204" pitchFamily="34" charset="0"/>
              <a:buChar char="•"/>
              <a:defRPr/>
            </a:pPr>
            <a:endParaRPr lang="nl-NL" dirty="0" smtClean="0">
              <a:ea typeface="+mn-ea"/>
              <a:cs typeface="+mn-cs"/>
            </a:endParaRPr>
          </a:p>
          <a:p>
            <a:pPr>
              <a:buFont typeface="Arial" panose="020B0604020202020204" pitchFamily="34" charset="0"/>
              <a:buChar char="•"/>
              <a:defRPr/>
            </a:pPr>
            <a:r>
              <a:rPr lang="nl-NL" dirty="0" smtClean="0">
                <a:ea typeface="+mn-ea"/>
                <a:cs typeface="+mn-cs"/>
              </a:rPr>
              <a:t>Geliefd restaurant</a:t>
            </a:r>
          </a:p>
          <a:p>
            <a:pPr marL="0" indent="0">
              <a:defRPr/>
            </a:pPr>
            <a:endParaRPr lang="nl-NL" dirty="0" smtClean="0">
              <a:ea typeface="+mn-ea"/>
              <a:cs typeface="+mn-cs"/>
            </a:endParaRPr>
          </a:p>
          <a:p>
            <a:pPr>
              <a:buFont typeface="Arial" panose="020B0604020202020204" pitchFamily="34" charset="0"/>
              <a:buChar char="•"/>
              <a:defRPr/>
            </a:pPr>
            <a:r>
              <a:rPr lang="nl-NL" dirty="0" smtClean="0">
                <a:ea typeface="+mn-ea"/>
                <a:cs typeface="+mn-cs"/>
              </a:rPr>
              <a:t>Sportvereniging</a:t>
            </a:r>
          </a:p>
          <a:p>
            <a:pPr marL="0" indent="0">
              <a:defRPr/>
            </a:pPr>
            <a:endParaRPr lang="nl-NL" dirty="0">
              <a:ea typeface="+mn-ea"/>
              <a:cs typeface="+mn-cs"/>
            </a:endParaRPr>
          </a:p>
          <a:p>
            <a:pPr>
              <a:buFont typeface="Arial" panose="020B0604020202020204" pitchFamily="34" charset="0"/>
              <a:buChar char="•"/>
              <a:defRPr/>
            </a:pPr>
            <a:r>
              <a:rPr lang="nl-NL" dirty="0" smtClean="0">
                <a:ea typeface="+mn-ea"/>
                <a:cs typeface="+mn-cs"/>
              </a:rPr>
              <a:t>Strandpaviljoen</a:t>
            </a:r>
          </a:p>
          <a:p>
            <a:pPr>
              <a:buFont typeface="Arial" panose="020B0604020202020204" pitchFamily="34" charset="0"/>
              <a:buChar char="•"/>
              <a:defRPr/>
            </a:pPr>
            <a:endParaRPr lang="nl-NL" dirty="0">
              <a:ea typeface="+mn-ea"/>
              <a:cs typeface="+mn-cs"/>
            </a:endParaRPr>
          </a:p>
          <a:p>
            <a:pPr>
              <a:buFont typeface="Arial" panose="020B0604020202020204" pitchFamily="34" charset="0"/>
              <a:buChar char="•"/>
              <a:defRPr/>
            </a:pPr>
            <a:r>
              <a:rPr lang="nl-NL" dirty="0" smtClean="0">
                <a:ea typeface="+mn-ea"/>
                <a:cs typeface="+mn-cs"/>
              </a:rPr>
              <a:t>Hotel</a:t>
            </a:r>
          </a:p>
          <a:p>
            <a:pPr>
              <a:buFont typeface="Arial" panose="020B0604020202020204" pitchFamily="34" charset="0"/>
              <a:buChar char="•"/>
              <a:defRPr/>
            </a:pPr>
            <a:endParaRPr lang="nl-NL" dirty="0">
              <a:ea typeface="+mn-ea"/>
              <a:cs typeface="+mn-cs"/>
            </a:endParaRPr>
          </a:p>
        </p:txBody>
      </p:sp>
      <p:sp>
        <p:nvSpPr>
          <p:cNvPr id="37892"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z="1600" smtClean="0">
                <a:latin typeface="Arial" charset="0"/>
              </a:rPr>
              <a:t> </a:t>
            </a:r>
          </a:p>
        </p:txBody>
      </p:sp>
      <p:pic>
        <p:nvPicPr>
          <p:cNvPr id="19461" name="Afbeelding 5"/>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37156" y="8607926"/>
            <a:ext cx="1782228" cy="1138843"/>
          </a:xfrm>
          <a:prstGeom prst="rect">
            <a:avLst/>
          </a:prstGeom>
          <a:ln>
            <a:noFill/>
          </a:ln>
          <a:effectLst>
            <a:softEdge rad="112500"/>
          </a:effectLst>
          <a:extLst>
            <a:ext uri="{909E8E84-426E-40dd-AFC4-6F175D3DCCD1}"/>
            <a:ext uri="{91240B29-F687-4f45-9708-019B960494DF}"/>
          </a:extLst>
        </p:spPr>
      </p:pic>
      <p:pic>
        <p:nvPicPr>
          <p:cNvPr id="19462" name="Afbeelding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0816" y="1520408"/>
            <a:ext cx="2912192" cy="1942013"/>
          </a:xfrm>
          <a:prstGeom prst="rect">
            <a:avLst/>
          </a:prstGeom>
          <a:ln>
            <a:noFill/>
          </a:ln>
          <a:effectLst>
            <a:softEdge rad="112500"/>
          </a:effectLst>
          <a:extLst>
            <a:ext uri="{909E8E84-426E-40dd-AFC4-6F175D3DCCD1}"/>
            <a:ext uri="{91240B29-F687-4f45-9708-019B960494DF}"/>
          </a:extLst>
        </p:spPr>
      </p:pic>
      <p:pic>
        <p:nvPicPr>
          <p:cNvPr id="37895" name="Picture 12" descr="Afbeeldingsresultaat voor cheers voorhout"/>
          <p:cNvPicPr>
            <a:picLocks noChangeAspect="1" noChangeArrowheads="1"/>
          </p:cNvPicPr>
          <p:nvPr/>
        </p:nvPicPr>
        <p:blipFill>
          <a:blip r:embed="rId4" cstate="print"/>
          <a:srcRect/>
          <a:stretch>
            <a:fillRect/>
          </a:stretch>
        </p:blipFill>
        <p:spPr bwMode="auto">
          <a:xfrm>
            <a:off x="4710113" y="3462338"/>
            <a:ext cx="2876550"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nl-NL" dirty="0">
                <a:ea typeface="ＭＳ Ｐゴシック" charset="0"/>
                <a:cs typeface="+mj-cs"/>
              </a:rPr>
              <a:t>Inspiratie: c</a:t>
            </a:r>
            <a:r>
              <a:rPr lang="nl-NL" dirty="0" smtClean="0">
                <a:ea typeface="ＭＳ Ｐゴシック" charset="0"/>
                <a:cs typeface="+mj-cs"/>
              </a:rPr>
              <a:t>atering</a:t>
            </a:r>
            <a:endParaRPr lang="nl-NL" dirty="0">
              <a:ea typeface="ＭＳ Ｐゴシック" charset="0"/>
              <a:cs typeface="+mj-cs"/>
            </a:endParaRPr>
          </a:p>
        </p:txBody>
      </p:sp>
      <p:sp>
        <p:nvSpPr>
          <p:cNvPr id="4" name="Rechthoek 3"/>
          <p:cNvSpPr/>
          <p:nvPr/>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solidFill>
                <a:srgbClr val="FFFFFF"/>
              </a:solidFill>
            </a:endParaRPr>
          </a:p>
        </p:txBody>
      </p:sp>
      <p:pic>
        <p:nvPicPr>
          <p:cNvPr id="2" name="Afbeelding 1" descr="wijnglazen-compositi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09895" y="1457158"/>
            <a:ext cx="2262759" cy="1697788"/>
          </a:xfrm>
          <a:prstGeom prst="rect">
            <a:avLst/>
          </a:prstGeom>
          <a:ln>
            <a:noFill/>
          </a:ln>
          <a:effectLst>
            <a:softEdge rad="112500"/>
          </a:effectLst>
        </p:spPr>
      </p:pic>
      <p:pic>
        <p:nvPicPr>
          <p:cNvPr id="7" name="Afbeelding 6" descr="images-4.jpe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99674" y="1462170"/>
            <a:ext cx="2665487" cy="4005514"/>
          </a:xfrm>
          <a:prstGeom prst="rect">
            <a:avLst/>
          </a:prstGeom>
          <a:ln>
            <a:noFill/>
          </a:ln>
          <a:effectLst>
            <a:softEdge rad="112500"/>
          </a:effectLst>
        </p:spPr>
      </p:pic>
      <p:pic>
        <p:nvPicPr>
          <p:cNvPr id="8" name="Afbeelding 7" descr="c3082258eed17699810095dce8c555cc.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8211" y="1457157"/>
            <a:ext cx="1898316" cy="2372895"/>
          </a:xfrm>
          <a:prstGeom prst="rect">
            <a:avLst/>
          </a:prstGeom>
          <a:ln>
            <a:noFill/>
          </a:ln>
          <a:effectLst>
            <a:softEdge rad="112500"/>
          </a:effectLst>
        </p:spPr>
      </p:pic>
      <p:pic>
        <p:nvPicPr>
          <p:cNvPr id="9" name="Afbeelding 8" descr="appeltaart.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89052" y="3609472"/>
            <a:ext cx="2798249" cy="1858212"/>
          </a:xfrm>
          <a:prstGeom prst="rect">
            <a:avLst/>
          </a:prstGeom>
          <a:ln>
            <a:noFill/>
          </a:ln>
          <a:effectLst>
            <a:softEdge rad="112500"/>
          </a:effectLst>
        </p:spPr>
      </p:pic>
      <p:pic>
        <p:nvPicPr>
          <p:cNvPr id="10" name="Afbeelding 9" descr="olmenhorst-sappen.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54527" y="3903579"/>
            <a:ext cx="2558181" cy="17111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nl-NL" sz="2800" dirty="0">
                <a:ea typeface="ＭＳ Ｐゴシック" charset="0"/>
                <a:cs typeface="+mj-cs"/>
              </a:rPr>
              <a:t>Inspiratie: m</a:t>
            </a:r>
            <a:r>
              <a:rPr lang="nl-NL" sz="2800" dirty="0" smtClean="0">
                <a:ea typeface="ＭＳ Ｐゴシック" charset="0"/>
                <a:cs typeface="+mj-cs"/>
              </a:rPr>
              <a:t>uzikale </a:t>
            </a:r>
            <a:r>
              <a:rPr lang="nl-NL" sz="2800" dirty="0">
                <a:ea typeface="ＭＳ Ｐゴシック" charset="0"/>
                <a:cs typeface="+mj-cs"/>
              </a:rPr>
              <a:t>omlijsting</a:t>
            </a:r>
          </a:p>
        </p:txBody>
      </p:sp>
      <p:pic>
        <p:nvPicPr>
          <p:cNvPr id="22531" name="Tijdelijke aanduiding voor inhoud 4"/>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468313" y="2027238"/>
            <a:ext cx="3286125" cy="2463800"/>
          </a:xfrm>
          <a:effectLst>
            <a:softEdge rad="112500"/>
          </a:effectLst>
          <a:extLst>
            <a:ext uri="{909E8E84-426E-40dd-AFC4-6F175D3DCCD1}"/>
            <a:ext uri="{91240B29-F687-4f45-9708-019B960494DF}"/>
            <a:ext uri="{AF507438-7753-43e0-B8FC-AC1667EBCBE1}"/>
            <a:ext uri="{FAA26D3D-D897-4be2-8F04-BA451C77F1D7}"/>
          </a:extLst>
        </p:spPr>
      </p:pic>
      <p:sp>
        <p:nvSpPr>
          <p:cNvPr id="40964"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z="1600" smtClean="0">
                <a:latin typeface="Arial" charset="0"/>
              </a:rPr>
              <a:t> </a:t>
            </a:r>
          </a:p>
        </p:txBody>
      </p:sp>
      <p:pic>
        <p:nvPicPr>
          <p:cNvPr id="22533" name="Afbeelding 7"/>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17963" y="2028825"/>
            <a:ext cx="4697412" cy="2462213"/>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2238" y="115888"/>
            <a:ext cx="5584825" cy="1008062"/>
          </a:xfrm>
          <a:extLst>
            <a:ext uri="{909E8E84-426E-40dd-AFC4-6F175D3DCCD1}"/>
            <a:ext uri="{91240B29-F687-4f45-9708-019B960494DF}"/>
            <a:ext uri="{AF507438-7753-43e0-B8FC-AC1667EBCBE1}"/>
            <a:ext uri="{FAA26D3D-D897-4be2-8F04-BA451C77F1D7}"/>
          </a:extLst>
        </p:spPr>
        <p:txBody>
          <a:bodyPr/>
          <a:lstStyle/>
          <a:p>
            <a:pPr eaLnBrk="1" hangingPunct="1">
              <a:defRPr/>
            </a:pPr>
            <a:r>
              <a:rPr lang="nl-NL">
                <a:ea typeface="ＭＳ Ｐゴシック" charset="0"/>
                <a:cs typeface="+mj-cs"/>
              </a:rPr>
              <a:t>Inspiratie: groene uitvaart</a:t>
            </a:r>
            <a:endParaRPr lang="en-US">
              <a:ea typeface="ＭＳ Ｐゴシック" charset="0"/>
              <a:cs typeface="+mj-cs"/>
            </a:endParaRPr>
          </a:p>
        </p:txBody>
      </p:sp>
      <p:pic>
        <p:nvPicPr>
          <p:cNvPr id="33794" name="Picture 9" descr="loopkoet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46813" y="3790950"/>
            <a:ext cx="2554287" cy="1703388"/>
          </a:xfrm>
          <a:prstGeom prst="rect">
            <a:avLst/>
          </a:prstGeom>
          <a:ln>
            <a:noFill/>
          </a:ln>
          <a:effectLst>
            <a:softEdge rad="112500"/>
          </a:effectLst>
          <a:extLst>
            <a:ext uri="{909E8E84-426E-40dd-AFC4-6F175D3DCCD1}"/>
            <a:ext uri="{91240B29-F687-4f45-9708-019B960494DF}"/>
          </a:extLst>
        </p:spPr>
      </p:pic>
      <p:pic>
        <p:nvPicPr>
          <p:cNvPr id="33795" name="Afbeelding 8"/>
          <p:cNvPicPr>
            <a:picLocks noChangeAspect="1"/>
          </p:cNvPicPr>
          <p:nvPr/>
        </p:nvPicPr>
        <p:blipFill>
          <a:blip r:embed="rId3" cstate="print">
            <a:extLst>
              <a:ext uri="{28A0092B-C50C-407E-A947-70E740481C1C}">
                <a14:useLocalDpi xmlns="" xmlns:a14="http://schemas.microsoft.com/office/drawing/2010/main" val="0"/>
              </a:ext>
            </a:extLst>
          </a:blip>
          <a:srcRect t="28438" b="21361"/>
          <a:stretch>
            <a:fillRect/>
          </a:stretch>
        </p:blipFill>
        <p:spPr bwMode="auto">
          <a:xfrm>
            <a:off x="4207998" y="3243263"/>
            <a:ext cx="2047875" cy="1325562"/>
          </a:xfrm>
          <a:prstGeom prst="rect">
            <a:avLst/>
          </a:prstGeom>
          <a:ln>
            <a:noFill/>
          </a:ln>
          <a:effectLst>
            <a:softEdge rad="112500"/>
          </a:effectLst>
          <a:extLst>
            <a:ext uri="{909E8E84-426E-40dd-AFC4-6F175D3DCCD1}"/>
            <a:ext uri="{91240B29-F687-4f45-9708-019B960494DF}"/>
          </a:extLst>
        </p:spPr>
      </p:pic>
      <p:sp>
        <p:nvSpPr>
          <p:cNvPr id="43013" name="Tekstvak 9"/>
          <p:cNvSpPr txBox="1">
            <a:spLocks noChangeArrowheads="1"/>
          </p:cNvSpPr>
          <p:nvPr/>
        </p:nvSpPr>
        <p:spPr bwMode="auto">
          <a:xfrm>
            <a:off x="179388" y="1304925"/>
            <a:ext cx="8743950" cy="1938338"/>
          </a:xfrm>
          <a:prstGeom prst="rect">
            <a:avLst/>
          </a:prstGeom>
          <a:noFill/>
          <a:ln w="9525">
            <a:noFill/>
            <a:miter lim="800000"/>
            <a:headEnd/>
            <a:tailEnd/>
          </a:ln>
        </p:spPr>
        <p:txBody>
          <a:bodyPr>
            <a:spAutoFit/>
          </a:bodyPr>
          <a:lstStyle/>
          <a:p>
            <a:pPr eaLnBrk="1" hangingPunct="1"/>
            <a:r>
              <a:rPr lang="nl-NL" altLang="nl-NL" sz="2400"/>
              <a:t>Voor bijna elk onderdeel van de uitvaart bestaat een groen, milieuvriendelijk alternatief. Zoals een kist van FSC-hout, een lopende rouwstoet en bloemen van het seizoen. Ook kan een mooie plek in de natuur, op een natuurbegraafplaats, als laatste rustplaats dienen.</a:t>
            </a:r>
          </a:p>
        </p:txBody>
      </p:sp>
      <p:pic>
        <p:nvPicPr>
          <p:cNvPr id="33797" name="Afbeelding 1"/>
          <p:cNvPicPr>
            <a:picLocks noChangeAspect="1"/>
          </p:cNvPicPr>
          <p:nvPr/>
        </p:nvPicPr>
        <p:blipFill>
          <a:blip r:embed="rId4" cstate="print">
            <a:extLst>
              <a:ext uri="{28A0092B-C50C-407E-A947-70E740481C1C}">
                <a14:useLocalDpi xmlns="" xmlns:a14="http://schemas.microsoft.com/office/drawing/2010/main" val="0"/>
              </a:ext>
            </a:extLst>
          </a:blip>
          <a:srcRect l="6845" r="8182"/>
          <a:stretch>
            <a:fillRect/>
          </a:stretch>
        </p:blipFill>
        <p:spPr bwMode="auto">
          <a:xfrm>
            <a:off x="319088" y="3817938"/>
            <a:ext cx="3819525" cy="1676400"/>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dirty="0">
                <a:ea typeface="ＭＳ Ｐゴシック" charset="0"/>
                <a:cs typeface="+mj-cs"/>
              </a:rPr>
              <a:t>Even </a:t>
            </a:r>
            <a:r>
              <a:rPr lang="en-US" dirty="0" err="1">
                <a:ea typeface="ＭＳ Ｐゴシック" charset="0"/>
                <a:cs typeface="+mj-cs"/>
              </a:rPr>
              <a:t>stilstaan</a:t>
            </a:r>
            <a:r>
              <a:rPr lang="en-US" dirty="0">
                <a:ea typeface="ＭＳ Ｐゴシック" charset="0"/>
                <a:cs typeface="+mj-cs"/>
              </a:rPr>
              <a:t> </a:t>
            </a:r>
            <a:r>
              <a:rPr lang="en-US" dirty="0" err="1">
                <a:ea typeface="ＭＳ Ｐゴシック" charset="0"/>
                <a:cs typeface="+mj-cs"/>
              </a:rPr>
              <a:t>bij</a:t>
            </a:r>
            <a:endParaRPr lang="en-US" dirty="0">
              <a:ea typeface="ＭＳ Ｐゴシック" charset="0"/>
              <a:cs typeface="+mj-cs"/>
            </a:endParaRPr>
          </a:p>
        </p:txBody>
      </p:sp>
      <p:sp>
        <p:nvSpPr>
          <p:cNvPr id="9219" name="Rectangle 3"/>
          <p:cNvSpPr>
            <a:spLocks noGrp="1" noChangeArrowheads="1"/>
          </p:cNvSpPr>
          <p:nvPr>
            <p:ph type="subTitle" idx="1"/>
          </p:nvPr>
        </p:nvSpPr>
        <p:spPr>
          <a:xfrm>
            <a:off x="685800" y="2708275"/>
            <a:ext cx="7773988" cy="2484438"/>
          </a:xfrm>
          <a:extLst>
            <a:ext uri="{909E8E84-426E-40dd-AFC4-6F175D3DCCD1}"/>
            <a:ext uri="{91240B29-F687-4f45-9708-019B960494DF}"/>
            <a:ext uri="{AF507438-7753-43e0-B8FC-AC1667EBCBE1}"/>
            <a:ext uri="{FAA26D3D-D897-4be2-8F04-BA451C77F1D7}"/>
          </a:extLst>
        </p:spPr>
        <p:txBody>
          <a:bodyPr/>
          <a:lstStyle/>
          <a:p>
            <a:pPr marL="0" indent="0" eaLnBrk="1" hangingPunct="1">
              <a:defRPr/>
            </a:pPr>
            <a:r>
              <a:rPr lang="en-US" dirty="0" err="1">
                <a:ea typeface="ＭＳ Ｐゴシック" charset="0"/>
                <a:cs typeface="+mn-cs"/>
              </a:rPr>
              <a:t>Een</a:t>
            </a:r>
            <a:r>
              <a:rPr lang="en-US" dirty="0">
                <a:ea typeface="ＭＳ Ｐゴシック" charset="0"/>
                <a:cs typeface="+mn-cs"/>
              </a:rPr>
              <a:t> </a:t>
            </a:r>
            <a:r>
              <a:rPr lang="en-US" dirty="0" err="1">
                <a:ea typeface="ＭＳ Ｐゴシック" charset="0"/>
                <a:cs typeface="+mn-cs"/>
              </a:rPr>
              <a:t>passend</a:t>
            </a:r>
            <a:r>
              <a:rPr lang="en-US" dirty="0">
                <a:ea typeface="ＭＳ Ｐゴシック" charset="0"/>
                <a:cs typeface="+mn-cs"/>
              </a:rPr>
              <a:t> </a:t>
            </a:r>
            <a:r>
              <a:rPr lang="en-US" dirty="0" err="1">
                <a:ea typeface="ＭＳ Ｐゴシック" charset="0"/>
                <a:cs typeface="+mn-cs"/>
              </a:rPr>
              <a:t>afscheid</a:t>
            </a:r>
            <a:endParaRPr lang="en-US" dirty="0">
              <a:ea typeface="ＭＳ Ｐゴシック" charset="0"/>
              <a:cs typeface="+mn-cs"/>
            </a:endParaRPr>
          </a:p>
        </p:txBody>
      </p:sp>
      <p:sp>
        <p:nvSpPr>
          <p:cNvPr id="5" name="Rechthoek 4"/>
          <p:cNvSpPr/>
          <p:nvPr/>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pic>
        <p:nvPicPr>
          <p:cNvPr id="3" name="Afbeelding 2"/>
          <p:cNvPicPr>
            <a:picLocks noChangeAspect="1"/>
          </p:cNvPicPr>
          <p:nvPr/>
        </p:nvPicPr>
        <p:blipFill>
          <a:blip r:embed="rId3" cstate="print"/>
          <a:stretch>
            <a:fillRect/>
          </a:stretch>
        </p:blipFill>
        <p:spPr>
          <a:xfrm>
            <a:off x="278673" y="3411584"/>
            <a:ext cx="5251269" cy="21005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nl-NL" sz="2800">
                <a:ea typeface="ＭＳ Ｐゴシック" charset="0"/>
                <a:cs typeface="+mj-cs"/>
              </a:rPr>
              <a:t>Inspiratie: beelden als herinnering</a:t>
            </a:r>
          </a:p>
        </p:txBody>
      </p:sp>
      <p:pic>
        <p:nvPicPr>
          <p:cNvPr id="28675" name="Tijdelijke aanduiding voor inhoud 4"/>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477838" y="1836738"/>
            <a:ext cx="2325687" cy="3494087"/>
          </a:xfrm>
          <a:effectLst>
            <a:softEdge rad="112500"/>
          </a:effectLst>
          <a:extLst>
            <a:ext uri="{909E8E84-426E-40dd-AFC4-6F175D3DCCD1}"/>
            <a:ext uri="{91240B29-F687-4f45-9708-019B960494DF}"/>
            <a:ext uri="{AF507438-7753-43e0-B8FC-AC1667EBCBE1}"/>
            <a:ext uri="{FAA26D3D-D897-4be2-8F04-BA451C77F1D7}"/>
          </a:extLst>
        </p:spPr>
      </p:pic>
      <p:sp>
        <p:nvSpPr>
          <p:cNvPr id="44036"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z="1600" smtClean="0">
                <a:latin typeface="Arial" charset="0"/>
              </a:rPr>
              <a:t> </a:t>
            </a:r>
          </a:p>
        </p:txBody>
      </p:sp>
      <p:pic>
        <p:nvPicPr>
          <p:cNvPr id="34820" name="Afbeelding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73438" y="1846263"/>
            <a:ext cx="2325687" cy="3495675"/>
          </a:xfrm>
          <a:prstGeom prst="rect">
            <a:avLst/>
          </a:prstGeom>
          <a:ln>
            <a:noFill/>
          </a:ln>
          <a:effectLst>
            <a:softEdge rad="112500"/>
          </a:effectLst>
          <a:extLst>
            <a:ext uri="{909E8E84-426E-40dd-AFC4-6F175D3DCCD1}"/>
            <a:ext uri="{91240B29-F687-4f45-9708-019B960494DF}"/>
          </a:extLst>
        </p:spPr>
      </p:pic>
      <p:pic>
        <p:nvPicPr>
          <p:cNvPr id="34821" name="Afbeelding 10"/>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69038" y="1846263"/>
            <a:ext cx="2341562" cy="3508375"/>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nl-NL" altLang="nl-NL" smtClean="0"/>
              <a:t>Financieel </a:t>
            </a:r>
          </a:p>
        </p:txBody>
      </p:sp>
      <p:pic>
        <p:nvPicPr>
          <p:cNvPr id="46083" name="Picture 4"/>
          <p:cNvPicPr>
            <a:picLocks noChangeAspect="1" noChangeArrowheads="1"/>
          </p:cNvPicPr>
          <p:nvPr/>
        </p:nvPicPr>
        <p:blipFill>
          <a:blip r:embed="rId3" cstate="print"/>
          <a:srcRect/>
          <a:stretch>
            <a:fillRect/>
          </a:stretch>
        </p:blipFill>
        <p:spPr bwMode="auto">
          <a:xfrm>
            <a:off x="239713" y="1392238"/>
            <a:ext cx="6192837" cy="4132262"/>
          </a:xfrm>
          <a:prstGeom prst="rect">
            <a:avLst/>
          </a:prstGeom>
          <a:noFill/>
          <a:ln w="9525">
            <a:noFill/>
            <a:miter lim="800000"/>
            <a:headEnd/>
            <a:tailEnd/>
          </a:ln>
        </p:spPr>
      </p:pic>
      <p:pic>
        <p:nvPicPr>
          <p:cNvPr id="46084" name="Picture 5"/>
          <p:cNvPicPr>
            <a:picLocks noChangeAspect="1" noChangeArrowheads="1"/>
          </p:cNvPicPr>
          <p:nvPr/>
        </p:nvPicPr>
        <p:blipFill>
          <a:blip r:embed="rId4" cstate="print"/>
          <a:srcRect/>
          <a:stretch>
            <a:fillRect/>
          </a:stretch>
        </p:blipFill>
        <p:spPr bwMode="auto">
          <a:xfrm>
            <a:off x="6635750" y="1354138"/>
            <a:ext cx="2068513" cy="4216400"/>
          </a:xfrm>
          <a:prstGeom prst="rect">
            <a:avLst/>
          </a:prstGeom>
          <a:noFill/>
          <a:ln w="9525">
            <a:noFill/>
            <a:miter lim="800000"/>
            <a:headEnd/>
            <a:tailEnd/>
          </a:ln>
        </p:spPr>
      </p:pic>
      <p:sp>
        <p:nvSpPr>
          <p:cNvPr id="46085" name="Text Box 6"/>
          <p:cNvSpPr txBox="1">
            <a:spLocks noChangeArrowheads="1"/>
          </p:cNvSpPr>
          <p:nvPr/>
        </p:nvSpPr>
        <p:spPr bwMode="auto">
          <a:xfrm>
            <a:off x="7940675" y="4965700"/>
            <a:ext cx="806450" cy="396875"/>
          </a:xfrm>
          <a:prstGeom prst="rect">
            <a:avLst/>
          </a:prstGeom>
          <a:noFill/>
          <a:ln w="9525">
            <a:noFill/>
            <a:miter lim="800000"/>
            <a:headEnd/>
            <a:tailEnd/>
          </a:ln>
        </p:spPr>
        <p:txBody>
          <a:bodyPr>
            <a:spAutoFit/>
          </a:bodyPr>
          <a:lstStyle/>
          <a:p>
            <a:pPr>
              <a:spcBef>
                <a:spcPct val="50000"/>
              </a:spcBef>
            </a:pPr>
            <a:endParaRPr lang="nl-NL" altLang="nl-NL"/>
          </a:p>
        </p:txBody>
      </p:sp>
      <p:sp>
        <p:nvSpPr>
          <p:cNvPr id="46086" name="Rectangle 7"/>
          <p:cNvSpPr>
            <a:spLocks noChangeArrowheads="1"/>
          </p:cNvSpPr>
          <p:nvPr/>
        </p:nvSpPr>
        <p:spPr bwMode="auto">
          <a:xfrm>
            <a:off x="7874000" y="4940300"/>
            <a:ext cx="901700" cy="558800"/>
          </a:xfrm>
          <a:prstGeom prst="rect">
            <a:avLst/>
          </a:prstGeom>
          <a:solidFill>
            <a:schemeClr val="bg1"/>
          </a:solidFill>
          <a:ln w="9525">
            <a:noFill/>
            <a:miter lim="800000"/>
            <a:headEnd/>
            <a:tailEnd/>
          </a:ln>
        </p:spPr>
        <p:txBody>
          <a:bodyPr wrap="none" anchor="ctr"/>
          <a:lstStyle/>
          <a:p>
            <a:endParaRPr lang="nl-NL" altLang="nl-NL"/>
          </a:p>
        </p:txBody>
      </p:sp>
      <p:sp>
        <p:nvSpPr>
          <p:cNvPr id="46087" name="Rectangle 8"/>
          <p:cNvSpPr>
            <a:spLocks noChangeArrowheads="1"/>
          </p:cNvSpPr>
          <p:nvPr/>
        </p:nvSpPr>
        <p:spPr bwMode="auto">
          <a:xfrm>
            <a:off x="6553200" y="1435100"/>
            <a:ext cx="1943100" cy="190500"/>
          </a:xfrm>
          <a:prstGeom prst="rect">
            <a:avLst/>
          </a:prstGeom>
          <a:solidFill>
            <a:schemeClr val="bg1"/>
          </a:solidFill>
          <a:ln w="9525">
            <a:noFill/>
            <a:miter lim="800000"/>
            <a:headEnd/>
            <a:tailEnd/>
          </a:ln>
        </p:spPr>
        <p:txBody>
          <a:bodyPr wrap="none" anchor="ctr"/>
          <a:lstStyle/>
          <a:p>
            <a:endParaRPr lang="nl-NL" alt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2238" y="115888"/>
            <a:ext cx="5584825" cy="1008062"/>
          </a:xfrm>
          <a:extLst>
            <a:ext uri="{909E8E84-426E-40dd-AFC4-6F175D3DCCD1}"/>
            <a:ext uri="{91240B29-F687-4f45-9708-019B960494DF}"/>
            <a:ext uri="{AF507438-7753-43e0-B8FC-AC1667EBCBE1}"/>
            <a:ext uri="{FAA26D3D-D897-4be2-8F04-BA451C77F1D7}"/>
          </a:extLst>
        </p:spPr>
        <p:txBody>
          <a:bodyPr/>
          <a:lstStyle/>
          <a:p>
            <a:pPr eaLnBrk="1" hangingPunct="1">
              <a:defRPr/>
            </a:pPr>
            <a:r>
              <a:rPr lang="nl-NL">
                <a:ea typeface="ＭＳ Ｐゴシック" charset="0"/>
                <a:cs typeface="+mj-cs"/>
              </a:rPr>
              <a:t>Uitvaartwensen bespreken</a:t>
            </a:r>
            <a:endParaRPr lang="en-US">
              <a:ea typeface="ＭＳ Ｐゴシック" charset="0"/>
              <a:cs typeface="+mj-cs"/>
            </a:endParaRPr>
          </a:p>
        </p:txBody>
      </p:sp>
      <p:sp>
        <p:nvSpPr>
          <p:cNvPr id="30723" name="Tijdelijke aanduiding voor inhoud 2"/>
          <p:cNvSpPr>
            <a:spLocks noGrp="1"/>
          </p:cNvSpPr>
          <p:nvPr>
            <p:ph idx="1"/>
          </p:nvPr>
        </p:nvSpPr>
        <p:spPr>
          <a:xfrm>
            <a:off x="179388" y="1282700"/>
            <a:ext cx="8721725" cy="4233863"/>
          </a:xfrm>
          <a:extLst>
            <a:ext uri="{909E8E84-426E-40dd-AFC4-6F175D3DCCD1}"/>
            <a:ext uri="{91240B29-F687-4f45-9708-019B960494DF}"/>
            <a:ext uri="{AF507438-7753-43e0-B8FC-AC1667EBCBE1}"/>
            <a:ext uri="{FAA26D3D-D897-4be2-8F04-BA451C77F1D7}"/>
          </a:extLst>
        </p:spPr>
        <p:txBody>
          <a:bodyPr/>
          <a:lstStyle/>
          <a:p>
            <a:pPr marL="0" indent="0" eaLnBrk="1" hangingPunct="1">
              <a:defRPr/>
            </a:pPr>
            <a:r>
              <a:rPr lang="nl-NL" sz="2400" b="1">
                <a:ea typeface="ＭＳ Ｐゴシック" charset="0"/>
                <a:cs typeface="+mn-cs"/>
              </a:rPr>
              <a:t>Weet u hoe uw dierbare de eigen uitvaart het liefst wil?</a:t>
            </a:r>
          </a:p>
          <a:p>
            <a:pPr marL="0" indent="0" eaLnBrk="1" hangingPunct="1">
              <a:defRPr/>
            </a:pPr>
            <a:endParaRPr lang="nl-NL" sz="2400">
              <a:ea typeface="ＭＳ Ｐゴシック" charset="0"/>
              <a:cs typeface="+mn-cs"/>
            </a:endParaRPr>
          </a:p>
          <a:p>
            <a:pPr marL="0" indent="0" eaLnBrk="1" hangingPunct="1">
              <a:defRPr/>
            </a:pPr>
            <a:r>
              <a:rPr lang="nl-NL" sz="2400">
                <a:ea typeface="ＭＳ Ｐゴシック" charset="0"/>
                <a:cs typeface="+mn-cs"/>
              </a:rPr>
              <a:t>Ga in gesprek over zijn of haar wensen. Een emotioneel, maar uiteindelijk rustgevend gesprek.</a:t>
            </a:r>
          </a:p>
          <a:p>
            <a:pPr marL="0" indent="0" eaLnBrk="1" hangingPunct="1">
              <a:defRPr/>
            </a:pPr>
            <a:endParaRPr lang="nl-NL" sz="2400">
              <a:ea typeface="ＭＳ Ｐゴシック" charset="0"/>
              <a:cs typeface="+mn-cs"/>
            </a:endParaRPr>
          </a:p>
          <a:p>
            <a:pPr marL="0" indent="0" eaLnBrk="1" hangingPunct="1">
              <a:defRPr/>
            </a:pPr>
            <a:endParaRPr lang="nl-NL" sz="2400">
              <a:ea typeface="ＭＳ Ｐゴシック" charset="0"/>
              <a:cs typeface="+mn-cs"/>
            </a:endParaRPr>
          </a:p>
          <a:p>
            <a:pPr marL="0" indent="0" eaLnBrk="1" hangingPunct="1">
              <a:defRPr/>
            </a:pPr>
            <a:endParaRPr lang="nl-NL" sz="2400">
              <a:ea typeface="ＭＳ Ｐゴシック" charset="0"/>
              <a:cs typeface="+mn-cs"/>
            </a:endParaRPr>
          </a:p>
          <a:p>
            <a:pPr marL="0" indent="0" eaLnBrk="1" hangingPunct="1">
              <a:defRPr/>
            </a:pPr>
            <a:endParaRPr lang="nl-NL" sz="2400">
              <a:ea typeface="ＭＳ Ｐゴシック" charset="0"/>
              <a:cs typeface="+mn-cs"/>
            </a:endParaRPr>
          </a:p>
          <a:p>
            <a:pPr marL="0" indent="0" eaLnBrk="1" hangingPunct="1">
              <a:defRPr/>
            </a:pPr>
            <a:endParaRPr lang="nl-NL" sz="2400">
              <a:ea typeface="ＭＳ Ｐゴシック" charset="0"/>
              <a:cs typeface="+mn-cs"/>
            </a:endParaRPr>
          </a:p>
        </p:txBody>
      </p:sp>
      <p:pic>
        <p:nvPicPr>
          <p:cNvPr id="48132" name="Afbeelding 11"/>
          <p:cNvPicPr>
            <a:picLocks noChangeAspect="1"/>
          </p:cNvPicPr>
          <p:nvPr/>
        </p:nvPicPr>
        <p:blipFill>
          <a:blip r:embed="rId2" cstate="print"/>
          <a:srcRect/>
          <a:stretch>
            <a:fillRect/>
          </a:stretch>
        </p:blipFill>
        <p:spPr bwMode="auto">
          <a:xfrm>
            <a:off x="5943600" y="2378075"/>
            <a:ext cx="2084388"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2238" y="115888"/>
            <a:ext cx="5584825" cy="1008062"/>
          </a:xfrm>
          <a:extLst>
            <a:ext uri="{909E8E84-426E-40dd-AFC4-6F175D3DCCD1}"/>
            <a:ext uri="{91240B29-F687-4f45-9708-019B960494DF}"/>
            <a:ext uri="{AF507438-7753-43e0-B8FC-AC1667EBCBE1}"/>
            <a:ext uri="{FAA26D3D-D897-4be2-8F04-BA451C77F1D7}"/>
          </a:extLst>
        </p:spPr>
        <p:txBody>
          <a:bodyPr/>
          <a:lstStyle/>
          <a:p>
            <a:pPr eaLnBrk="1" hangingPunct="1">
              <a:defRPr/>
            </a:pPr>
            <a:r>
              <a:rPr lang="nl-NL">
                <a:ea typeface="ＭＳ Ｐゴシック" charset="0"/>
                <a:cs typeface="+mj-cs"/>
              </a:rPr>
              <a:t>Uitvaartwensen vastleggen</a:t>
            </a:r>
            <a:endParaRPr lang="en-US">
              <a:ea typeface="ＭＳ Ｐゴシック" charset="0"/>
              <a:cs typeface="+mj-cs"/>
            </a:endParaRPr>
          </a:p>
        </p:txBody>
      </p:sp>
      <p:sp>
        <p:nvSpPr>
          <p:cNvPr id="6" name="Tijdelijke aanduiding voor inhoud 2"/>
          <p:cNvSpPr>
            <a:spLocks noGrp="1"/>
          </p:cNvSpPr>
          <p:nvPr>
            <p:ph idx="1"/>
          </p:nvPr>
        </p:nvSpPr>
        <p:spPr>
          <a:xfrm>
            <a:off x="179388" y="1282700"/>
            <a:ext cx="8721725" cy="4233863"/>
          </a:xfrm>
          <a:extLst>
            <a:ext uri="{909E8E84-426E-40dd-AFC4-6F175D3DCCD1}"/>
            <a:ext uri="{91240B29-F687-4f45-9708-019B960494DF}"/>
            <a:ext uri="{AF507438-7753-43e0-B8FC-AC1667EBCBE1}"/>
            <a:ext uri="{FAA26D3D-D897-4be2-8F04-BA451C77F1D7}"/>
          </a:extLst>
        </p:spPr>
        <p:txBody>
          <a:bodyPr/>
          <a:lstStyle/>
          <a:p>
            <a:pPr marL="0" indent="0" eaLnBrk="1" hangingPunct="1">
              <a:defRPr/>
            </a:pPr>
            <a:r>
              <a:rPr lang="nl-NL" altLang="nl-NL" sz="2400" b="1" dirty="0" smtClean="0">
                <a:ea typeface="+mn-ea"/>
                <a:cs typeface="+mn-cs"/>
              </a:rPr>
              <a:t>Hoe kunt u wensen vastleggen?</a:t>
            </a:r>
          </a:p>
          <a:p>
            <a:pPr marL="0" indent="0" eaLnBrk="1" hangingPunct="1">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Online: www.uitvaartwensen.nl </a:t>
            </a:r>
          </a:p>
          <a:p>
            <a:pPr eaLnBrk="1" hangingPunct="1">
              <a:buFontTx/>
              <a:buChar char="-"/>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Papier</a:t>
            </a:r>
          </a:p>
          <a:p>
            <a:pPr eaLnBrk="1" hangingPunct="1">
              <a:buFontTx/>
              <a:buChar char="-"/>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Voorregeling </a:t>
            </a:r>
          </a:p>
          <a:p>
            <a:pPr marL="0" indent="0" eaLnBrk="1" hangingPunct="1">
              <a:defRPr/>
            </a:pPr>
            <a:endParaRPr lang="nl-NL" altLang="nl-NL" sz="2400" dirty="0" smtClean="0">
              <a:ea typeface="+mn-ea"/>
              <a:cs typeface="+mn-cs"/>
            </a:endParaRPr>
          </a:p>
          <a:p>
            <a:pPr marL="0" indent="0" eaLnBrk="1" hangingPunct="1">
              <a:defRPr/>
            </a:pPr>
            <a:endParaRPr lang="nl-NL" altLang="nl-NL" sz="2400" dirty="0">
              <a:ea typeface="+mn-ea"/>
              <a:cs typeface="+mn-cs"/>
            </a:endParaRPr>
          </a:p>
          <a:p>
            <a:pPr marL="0" indent="0" eaLnBrk="1" hangingPunct="1">
              <a:defRPr/>
            </a:pPr>
            <a:endParaRPr lang="nl-NL" altLang="nl-NL" sz="2400" dirty="0" smtClean="0">
              <a:ea typeface="+mn-ea"/>
              <a:cs typeface="+mn-cs"/>
            </a:endParaRPr>
          </a:p>
          <a:p>
            <a:pPr marL="0" indent="0" eaLnBrk="1" hangingPunct="1">
              <a:defRPr/>
            </a:pPr>
            <a:r>
              <a:rPr lang="nl-NL" altLang="nl-NL" sz="2400" dirty="0" smtClean="0">
                <a:ea typeface="+mn-ea"/>
                <a:cs typeface="+mn-cs"/>
              </a:rPr>
              <a:t>Kijk op monuta.nl/uitvaartwens</a:t>
            </a:r>
          </a:p>
        </p:txBody>
      </p:sp>
      <p:pic>
        <p:nvPicPr>
          <p:cNvPr id="49156" name="Afbeelding 2"/>
          <p:cNvPicPr>
            <a:picLocks noChangeAspect="1"/>
          </p:cNvPicPr>
          <p:nvPr/>
        </p:nvPicPr>
        <p:blipFill>
          <a:blip r:embed="rId2" cstate="print"/>
          <a:srcRect/>
          <a:stretch>
            <a:fillRect/>
          </a:stretch>
        </p:blipFill>
        <p:spPr bwMode="auto">
          <a:xfrm>
            <a:off x="5849938" y="1401763"/>
            <a:ext cx="27305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nl-NL">
                <a:solidFill>
                  <a:srgbClr val="9FB01B"/>
                </a:solidFill>
                <a:ea typeface="ＭＳ Ｐゴシック" charset="0"/>
                <a:cs typeface="+mj-cs"/>
              </a:rPr>
              <a:t>Vragen?</a:t>
            </a:r>
          </a:p>
        </p:txBody>
      </p:sp>
      <p:pic>
        <p:nvPicPr>
          <p:cNvPr id="2" name="Afbeelding 1" descr="vragen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70038" y="1411223"/>
            <a:ext cx="6075508" cy="40503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altLang="nl-NL" smtClean="0"/>
              <a:t>Wist u dat …</a:t>
            </a:r>
          </a:p>
        </p:txBody>
      </p:sp>
      <p:sp>
        <p:nvSpPr>
          <p:cNvPr id="18435" name="Rectangle 6"/>
          <p:cNvSpPr>
            <a:spLocks noChangeArrowheads="1"/>
          </p:cNvSpPr>
          <p:nvPr/>
        </p:nvSpPr>
        <p:spPr bwMode="auto">
          <a:xfrm>
            <a:off x="3635375" y="1341438"/>
            <a:ext cx="4562475" cy="3937000"/>
          </a:xfrm>
          <a:prstGeom prst="rect">
            <a:avLst/>
          </a:prstGeom>
          <a:noFill/>
          <a:ln w="9525">
            <a:noFill/>
            <a:miter lim="800000"/>
            <a:headEnd/>
            <a:tailEnd/>
          </a:ln>
        </p:spPr>
        <p:txBody>
          <a:bodyPr>
            <a:spAutoFit/>
          </a:bodyPr>
          <a:lstStyle/>
          <a:p>
            <a:r>
              <a:rPr lang="nl-NL" altLang="nl-NL" sz="1800" b="1">
                <a:solidFill>
                  <a:srgbClr val="782E49"/>
                </a:solidFill>
              </a:rPr>
              <a:t>Een kwart van de Nederlanders graag meer invloed wil op de invulling van de uitvaart;</a:t>
            </a:r>
          </a:p>
          <a:p>
            <a:endParaRPr lang="nl-NL" altLang="nl-NL" sz="1800" b="1">
              <a:solidFill>
                <a:srgbClr val="782E49"/>
              </a:solidFill>
            </a:endParaRPr>
          </a:p>
          <a:p>
            <a:r>
              <a:rPr lang="nl-NL" altLang="nl-NL" sz="1800" b="1">
                <a:solidFill>
                  <a:srgbClr val="782E49"/>
                </a:solidFill>
              </a:rPr>
              <a:t>64% vindt dat uitvaarten best wat creatiever mogen zijn;</a:t>
            </a:r>
          </a:p>
          <a:p>
            <a:endParaRPr lang="nl-NL" altLang="nl-NL" sz="1800" b="1">
              <a:solidFill>
                <a:srgbClr val="782E49"/>
              </a:solidFill>
            </a:endParaRPr>
          </a:p>
          <a:p>
            <a:r>
              <a:rPr lang="nl-NL" altLang="nl-NL" sz="1800" b="1">
                <a:solidFill>
                  <a:srgbClr val="782E49"/>
                </a:solidFill>
              </a:rPr>
              <a:t>Vier van de tien Nederlanders uitvaarten te onpersoonlijk vinden;</a:t>
            </a:r>
          </a:p>
          <a:p>
            <a:endParaRPr lang="nl-NL" altLang="nl-NL" sz="1800" b="1">
              <a:solidFill>
                <a:srgbClr val="782E49"/>
              </a:solidFill>
            </a:endParaRPr>
          </a:p>
          <a:p>
            <a:r>
              <a:rPr lang="nl-NL" altLang="nl-NL" sz="1800" b="1">
                <a:solidFill>
                  <a:srgbClr val="782E49"/>
                </a:solidFill>
              </a:rPr>
              <a:t>Klassieke muziek de populairste uitvaartmuziek is. Op de 2e plaats staat popmuziek. Mannen kiezen vaker voor rock, vrouwen voor Nederlandstalig.</a:t>
            </a:r>
          </a:p>
        </p:txBody>
      </p:sp>
      <p:pic>
        <p:nvPicPr>
          <p:cNvPr id="18436" name="Picture 8" descr="bladmuziek_image_default_2_2322"/>
          <p:cNvPicPr>
            <a:picLocks noChangeAspect="1" noChangeArrowheads="1"/>
          </p:cNvPicPr>
          <p:nvPr/>
        </p:nvPicPr>
        <p:blipFill>
          <a:blip r:embed="rId2" cstate="print"/>
          <a:srcRect r="10765" b="2209"/>
          <a:stretch>
            <a:fillRect/>
          </a:stretch>
        </p:blipFill>
        <p:spPr bwMode="auto">
          <a:xfrm>
            <a:off x="395288" y="1341438"/>
            <a:ext cx="2184400" cy="1827212"/>
          </a:xfrm>
          <a:prstGeom prst="rect">
            <a:avLst/>
          </a:prstGeom>
          <a:noFill/>
          <a:ln w="9525">
            <a:noFill/>
            <a:miter lim="800000"/>
            <a:headEnd/>
            <a:tailEnd/>
          </a:ln>
        </p:spPr>
      </p:pic>
      <p:pic>
        <p:nvPicPr>
          <p:cNvPr id="18437" name="Picture 9" descr="viool1"/>
          <p:cNvPicPr>
            <a:picLocks noChangeAspect="1" noChangeArrowheads="1"/>
          </p:cNvPicPr>
          <p:nvPr/>
        </p:nvPicPr>
        <p:blipFill>
          <a:blip r:embed="rId3" cstate="print"/>
          <a:srcRect/>
          <a:stretch>
            <a:fillRect/>
          </a:stretch>
        </p:blipFill>
        <p:spPr bwMode="auto">
          <a:xfrm>
            <a:off x="342900" y="3260725"/>
            <a:ext cx="22796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nl-NL" altLang="nl-NL" smtClean="0">
                <a:solidFill>
                  <a:srgbClr val="9FB01B"/>
                </a:solidFill>
              </a:rPr>
              <a:t>Opvallende uitvaarten …</a:t>
            </a:r>
          </a:p>
        </p:txBody>
      </p:sp>
      <p:pic>
        <p:nvPicPr>
          <p:cNvPr id="15365" name="Picture 6" descr="Begrafenis_Fortuy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9088" y="1495425"/>
            <a:ext cx="2663825" cy="1795463"/>
          </a:xfrm>
          <a:prstGeom prst="rect">
            <a:avLst/>
          </a:prstGeom>
          <a:ln>
            <a:noFill/>
          </a:ln>
          <a:effectLst>
            <a:softEdge rad="112500"/>
          </a:effectLst>
          <a:extLst>
            <a:ext uri="{909E8E84-426E-40dd-AFC4-6F175D3DCCD1}"/>
            <a:ext uri="{91240B29-F687-4f45-9708-019B960494DF}"/>
          </a:extLst>
        </p:spPr>
      </p:pic>
      <p:pic>
        <p:nvPicPr>
          <p:cNvPr id="15366" name="Picture 7" descr="fortuynpim"/>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59113" y="1484313"/>
            <a:ext cx="1287462" cy="1800225"/>
          </a:xfrm>
          <a:prstGeom prst="rect">
            <a:avLst/>
          </a:prstGeom>
          <a:ln>
            <a:noFill/>
          </a:ln>
          <a:effectLst>
            <a:softEdge rad="112500"/>
          </a:effectLst>
          <a:extLst>
            <a:ext uri="{909E8E84-426E-40dd-AFC4-6F175D3DCCD1}"/>
            <a:ext uri="{91240B29-F687-4f45-9708-019B960494DF}"/>
          </a:extLst>
        </p:spPr>
      </p:pic>
      <p:pic>
        <p:nvPicPr>
          <p:cNvPr id="15368" name="Picture 9" descr="569"/>
          <p:cNvPicPr>
            <a:picLocks noChangeAspect="1" noChangeArrowheads="1"/>
          </p:cNvPicPr>
          <p:nvPr/>
        </p:nvPicPr>
        <p:blipFill>
          <a:blip r:embed="rId5" cstate="print">
            <a:extLst>
              <a:ext uri="{28A0092B-C50C-407E-A947-70E740481C1C}">
                <a14:useLocalDpi xmlns="" xmlns:a14="http://schemas.microsoft.com/office/drawing/2010/main" val="0"/>
              </a:ext>
            </a:extLst>
          </a:blip>
          <a:srcRect l="6442" r="9352" b="5733"/>
          <a:stretch>
            <a:fillRect/>
          </a:stretch>
        </p:blipFill>
        <p:spPr bwMode="auto">
          <a:xfrm>
            <a:off x="7308850" y="1484313"/>
            <a:ext cx="1295400" cy="1800225"/>
          </a:xfrm>
          <a:prstGeom prst="rect">
            <a:avLst/>
          </a:prstGeom>
          <a:ln>
            <a:noFill/>
          </a:ln>
          <a:effectLst>
            <a:softEdge rad="112500"/>
          </a:effectLst>
          <a:extLst>
            <a:ext uri="{909E8E84-426E-40dd-AFC4-6F175D3DCCD1}"/>
            <a:ext uri="{91240B29-F687-4f45-9708-019B960494DF}"/>
          </a:extLst>
        </p:spPr>
      </p:pic>
      <p:pic>
        <p:nvPicPr>
          <p:cNvPr id="15369" name="Picture 10" descr="lang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8812" y="3450711"/>
            <a:ext cx="2485800" cy="1865091"/>
          </a:xfrm>
          <a:prstGeom prst="rect">
            <a:avLst/>
          </a:prstGeom>
          <a:ln>
            <a:noFill/>
          </a:ln>
          <a:effectLst>
            <a:softEdge rad="112500"/>
          </a:effectLst>
          <a:extLst>
            <a:ext uri="{909E8E84-426E-40dd-AFC4-6F175D3DCCD1}"/>
            <a:ext uri="{91240B29-F687-4f45-9708-019B960494DF}"/>
          </a:extLst>
        </p:spPr>
      </p:pic>
      <p:pic>
        <p:nvPicPr>
          <p:cNvPr id="15370" name="Picture 11" descr="5151815962_1f175264b5"/>
          <p:cNvPicPr>
            <a:picLocks noChangeAspect="1" noChangeArrowheads="1"/>
          </p:cNvPicPr>
          <p:nvPr/>
        </p:nvPicPr>
        <p:blipFill>
          <a:blip r:embed="rId7" cstate="print">
            <a:extLst>
              <a:ext uri="{28A0092B-C50C-407E-A947-70E740481C1C}">
                <a14:useLocalDpi xmlns="" xmlns:a14="http://schemas.microsoft.com/office/drawing/2010/main" val="0"/>
              </a:ext>
            </a:extLst>
          </a:blip>
          <a:srcRect t="17802" r="30008"/>
          <a:stretch>
            <a:fillRect/>
          </a:stretch>
        </p:blipFill>
        <p:spPr bwMode="auto">
          <a:xfrm>
            <a:off x="4559184" y="3494133"/>
            <a:ext cx="2667240" cy="1759958"/>
          </a:xfrm>
          <a:prstGeom prst="rect">
            <a:avLst/>
          </a:prstGeom>
          <a:ln>
            <a:noFill/>
          </a:ln>
          <a:effectLst>
            <a:softEdge rad="112500"/>
          </a:effectLst>
          <a:extLst>
            <a:ext uri="{909E8E84-426E-40dd-AFC4-6F175D3DCCD1}"/>
            <a:ext uri="{91240B29-F687-4f45-9708-019B960494DF}"/>
          </a:extLst>
        </p:spPr>
      </p:pic>
      <p:pic>
        <p:nvPicPr>
          <p:cNvPr id="15371" name="Picture 12" descr="media_l_393105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479907" y="3429000"/>
            <a:ext cx="1267815" cy="1835947"/>
          </a:xfrm>
          <a:prstGeom prst="rect">
            <a:avLst/>
          </a:prstGeom>
          <a:ln>
            <a:noFill/>
          </a:ln>
          <a:effectLst>
            <a:softEdge rad="112500"/>
          </a:effectLst>
          <a:extLst>
            <a:ext uri="{909E8E84-426E-40dd-AFC4-6F175D3DCCD1}"/>
            <a:ext uri="{91240B29-F687-4f45-9708-019B960494DF}"/>
          </a:extLst>
        </p:spPr>
      </p:pic>
      <p:pic>
        <p:nvPicPr>
          <p:cNvPr id="2" name="Afbeelding 1" descr="manfred.jp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882585" y="3452069"/>
            <a:ext cx="1625986" cy="1769456"/>
          </a:xfrm>
          <a:prstGeom prst="rect">
            <a:avLst/>
          </a:prstGeom>
          <a:ln>
            <a:noFill/>
          </a:ln>
          <a:effectLst>
            <a:softEdge rad="112500"/>
          </a:effectLst>
        </p:spPr>
      </p:pic>
      <p:pic>
        <p:nvPicPr>
          <p:cNvPr id="3" name="Afbeelding 2"/>
          <p:cNvPicPr>
            <a:picLocks noChangeAspect="1"/>
          </p:cNvPicPr>
          <p:nvPr/>
        </p:nvPicPr>
        <p:blipFill>
          <a:blip r:embed="rId10" cstate="print"/>
          <a:stretch>
            <a:fillRect/>
          </a:stretch>
        </p:blipFill>
        <p:spPr>
          <a:xfrm>
            <a:off x="4559251" y="1574056"/>
            <a:ext cx="2676562" cy="17698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nl-NL" dirty="0">
                <a:ea typeface="ＭＳ Ｐゴシック" charset="0"/>
                <a:cs typeface="+mj-cs"/>
              </a:rPr>
              <a:t>Inspiratie: o</a:t>
            </a:r>
            <a:r>
              <a:rPr lang="nl-NL" dirty="0" smtClean="0">
                <a:ea typeface="ＭＳ Ｐゴシック" charset="0"/>
                <a:cs typeface="+mj-cs"/>
              </a:rPr>
              <a:t>pbaren</a:t>
            </a:r>
            <a:endParaRPr lang="nl-NL" dirty="0">
              <a:ea typeface="ＭＳ Ｐゴシック" charset="0"/>
              <a:cs typeface="+mj-cs"/>
            </a:endParaRPr>
          </a:p>
        </p:txBody>
      </p:sp>
      <p:sp>
        <p:nvSpPr>
          <p:cNvPr id="4" name="Rechthoek 3"/>
          <p:cNvSpPr/>
          <p:nvPr/>
        </p:nvSpPr>
        <p:spPr>
          <a:xfrm>
            <a:off x="103188" y="6646863"/>
            <a:ext cx="2178050" cy="13176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solidFill>
                <a:srgbClr val="FFFFFF"/>
              </a:solidFill>
            </a:endParaRPr>
          </a:p>
        </p:txBody>
      </p:sp>
      <p:sp>
        <p:nvSpPr>
          <p:cNvPr id="14" name="Tijdelijke aanduiding voor inhoud 2"/>
          <p:cNvSpPr>
            <a:spLocks noGrp="1"/>
          </p:cNvSpPr>
          <p:nvPr>
            <p:ph idx="1"/>
          </p:nvPr>
        </p:nvSpPr>
        <p:spPr>
          <a:xfrm>
            <a:off x="179388" y="1282700"/>
            <a:ext cx="8732837" cy="4316413"/>
          </a:xfrm>
          <a:extLst>
            <a:ext uri="{909E8E84-426E-40dd-AFC4-6F175D3DCCD1}"/>
            <a:ext uri="{91240B29-F687-4f45-9708-019B960494DF}"/>
            <a:ext uri="{AF507438-7753-43e0-B8FC-AC1667EBCBE1}"/>
            <a:ext uri="{FAA26D3D-D897-4be2-8F04-BA451C77F1D7}"/>
          </a:extLst>
        </p:spPr>
        <p:txBody>
          <a:bodyPr/>
          <a:lstStyle/>
          <a:p>
            <a:pPr eaLnBrk="1" hangingPunct="1">
              <a:buFontTx/>
              <a:buChar char="-"/>
              <a:defRPr/>
            </a:pPr>
            <a:r>
              <a:rPr lang="nl-NL" altLang="nl-NL" sz="2400" dirty="0">
                <a:ea typeface="+mn-ea"/>
                <a:cs typeface="+mn-cs"/>
              </a:rPr>
              <a:t>Geen opbaring</a:t>
            </a:r>
          </a:p>
          <a:p>
            <a:pPr eaLnBrk="1" hangingPunct="1">
              <a:buFontTx/>
              <a:buChar char="-"/>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Opbaring </a:t>
            </a:r>
            <a:r>
              <a:rPr lang="nl-NL" altLang="nl-NL" sz="2400" dirty="0">
                <a:ea typeface="+mn-ea"/>
                <a:cs typeface="+mn-cs"/>
              </a:rPr>
              <a:t>in het uitvaartcentrum</a:t>
            </a:r>
          </a:p>
          <a:p>
            <a:pPr eaLnBrk="1" hangingPunct="1">
              <a:buFontTx/>
              <a:buChar char="-"/>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Opbaring </a:t>
            </a:r>
            <a:r>
              <a:rPr lang="nl-NL" altLang="nl-NL" sz="2400" dirty="0">
                <a:ea typeface="+mn-ea"/>
                <a:cs typeface="+mn-cs"/>
              </a:rPr>
              <a:t>in 24-uurs kamer</a:t>
            </a:r>
          </a:p>
          <a:p>
            <a:pPr eaLnBrk="1" hangingPunct="1">
              <a:buFontTx/>
              <a:buChar char="-"/>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Opbaring </a:t>
            </a:r>
            <a:r>
              <a:rPr lang="nl-NL" altLang="nl-NL" sz="2400" dirty="0">
                <a:ea typeface="+mn-ea"/>
                <a:cs typeface="+mn-cs"/>
              </a:rPr>
              <a:t>in </a:t>
            </a:r>
            <a:r>
              <a:rPr lang="nl-NL" altLang="nl-NL" sz="2400" dirty="0" smtClean="0">
                <a:ea typeface="+mn-ea"/>
                <a:cs typeface="+mn-cs"/>
              </a:rPr>
              <a:t>afscheidshuis </a:t>
            </a:r>
            <a:endParaRPr lang="nl-NL" altLang="nl-NL" sz="2400" dirty="0">
              <a:ea typeface="+mn-ea"/>
              <a:cs typeface="+mn-cs"/>
            </a:endParaRPr>
          </a:p>
          <a:p>
            <a:pPr eaLnBrk="1" hangingPunct="1">
              <a:buFontTx/>
              <a:buChar char="-"/>
              <a:defRPr/>
            </a:pPr>
            <a:endParaRPr lang="nl-NL" altLang="nl-NL" sz="2400" dirty="0" smtClean="0">
              <a:ea typeface="+mn-ea"/>
              <a:cs typeface="+mn-cs"/>
            </a:endParaRPr>
          </a:p>
          <a:p>
            <a:pPr eaLnBrk="1" hangingPunct="1">
              <a:buFontTx/>
              <a:buChar char="-"/>
              <a:defRPr/>
            </a:pPr>
            <a:r>
              <a:rPr lang="nl-NL" altLang="nl-NL" sz="2400" dirty="0" smtClean="0">
                <a:ea typeface="+mn-ea"/>
                <a:cs typeface="+mn-cs"/>
              </a:rPr>
              <a:t>Thuisopbaring</a:t>
            </a:r>
          </a:p>
          <a:p>
            <a:pPr marL="0" indent="0" eaLnBrk="1" hangingPunct="1">
              <a:defRPr/>
            </a:pPr>
            <a:endParaRPr lang="en-US" altLang="nl-NL" sz="2400" dirty="0" smtClean="0">
              <a:ea typeface="+mn-ea"/>
              <a:cs typeface="+mn-cs"/>
            </a:endParaRPr>
          </a:p>
        </p:txBody>
      </p:sp>
      <p:pic>
        <p:nvPicPr>
          <p:cNvPr id="13317" name="Afbeelding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78450" y="2792413"/>
            <a:ext cx="3448050" cy="2724150"/>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l-NL" altLang="nl-NL" sz="2800" smtClean="0"/>
              <a:t>Mogelijkheden in uitvaart …</a:t>
            </a:r>
          </a:p>
        </p:txBody>
      </p:sp>
      <p:pic>
        <p:nvPicPr>
          <p:cNvPr id="22531" name="Picture 4" descr="7530ba3f"/>
          <p:cNvPicPr>
            <a:picLocks noChangeAspect="1" noChangeArrowheads="1"/>
          </p:cNvPicPr>
          <p:nvPr/>
        </p:nvPicPr>
        <p:blipFill>
          <a:blip r:embed="rId3" cstate="print"/>
          <a:srcRect b="12234"/>
          <a:stretch>
            <a:fillRect/>
          </a:stretch>
        </p:blipFill>
        <p:spPr bwMode="auto">
          <a:xfrm>
            <a:off x="315913" y="1457325"/>
            <a:ext cx="3167062" cy="2047875"/>
          </a:xfrm>
          <a:prstGeom prst="rect">
            <a:avLst/>
          </a:prstGeom>
          <a:noFill/>
          <a:ln w="9525">
            <a:noFill/>
            <a:miter lim="800000"/>
            <a:headEnd/>
            <a:tailEnd/>
          </a:ln>
        </p:spPr>
      </p:pic>
      <p:pic>
        <p:nvPicPr>
          <p:cNvPr id="22532" name="Picture 5" descr="096"/>
          <p:cNvPicPr>
            <a:picLocks noChangeAspect="1" noChangeArrowheads="1"/>
          </p:cNvPicPr>
          <p:nvPr/>
        </p:nvPicPr>
        <p:blipFill>
          <a:blip r:embed="rId4" cstate="print"/>
          <a:srcRect/>
          <a:stretch>
            <a:fillRect/>
          </a:stretch>
        </p:blipFill>
        <p:spPr bwMode="auto">
          <a:xfrm>
            <a:off x="339725" y="3632200"/>
            <a:ext cx="2519363" cy="1884363"/>
          </a:xfrm>
          <a:prstGeom prst="rect">
            <a:avLst/>
          </a:prstGeom>
          <a:noFill/>
          <a:ln w="9525">
            <a:noFill/>
            <a:miter lim="800000"/>
            <a:headEnd/>
            <a:tailEnd/>
          </a:ln>
        </p:spPr>
      </p:pic>
      <p:pic>
        <p:nvPicPr>
          <p:cNvPr id="22533" name="Picture 7" descr="Steen familiegraf"/>
          <p:cNvPicPr>
            <a:picLocks noChangeAspect="1" noChangeArrowheads="1"/>
          </p:cNvPicPr>
          <p:nvPr/>
        </p:nvPicPr>
        <p:blipFill>
          <a:blip r:embed="rId5" cstate="print"/>
          <a:srcRect/>
          <a:stretch>
            <a:fillRect/>
          </a:stretch>
        </p:blipFill>
        <p:spPr bwMode="auto">
          <a:xfrm>
            <a:off x="5327650" y="1400175"/>
            <a:ext cx="3352800" cy="2068513"/>
          </a:xfrm>
          <a:prstGeom prst="rect">
            <a:avLst/>
          </a:prstGeom>
          <a:noFill/>
          <a:ln w="9525">
            <a:noFill/>
            <a:miter lim="800000"/>
            <a:headEnd/>
            <a:tailEnd/>
          </a:ln>
        </p:spPr>
      </p:pic>
      <p:pic>
        <p:nvPicPr>
          <p:cNvPr id="22534" name="Picture 8" descr="800px-Burial_at_sea_Feb2004"/>
          <p:cNvPicPr>
            <a:picLocks noChangeAspect="1" noChangeArrowheads="1"/>
          </p:cNvPicPr>
          <p:nvPr/>
        </p:nvPicPr>
        <p:blipFill>
          <a:blip r:embed="rId6" cstate="print"/>
          <a:srcRect/>
          <a:stretch>
            <a:fillRect/>
          </a:stretch>
        </p:blipFill>
        <p:spPr bwMode="auto">
          <a:xfrm>
            <a:off x="3284538" y="3640138"/>
            <a:ext cx="2592387" cy="1849437"/>
          </a:xfrm>
          <a:prstGeom prst="rect">
            <a:avLst/>
          </a:prstGeom>
          <a:noFill/>
          <a:ln w="9525">
            <a:noFill/>
            <a:miter lim="800000"/>
            <a:headEnd/>
            <a:tailEnd/>
          </a:ln>
        </p:spPr>
      </p:pic>
      <p:pic>
        <p:nvPicPr>
          <p:cNvPr id="22535" name="Picture 9" descr="183"/>
          <p:cNvPicPr>
            <a:picLocks noChangeAspect="1" noChangeArrowheads="1"/>
          </p:cNvPicPr>
          <p:nvPr/>
        </p:nvPicPr>
        <p:blipFill>
          <a:blip r:embed="rId7" cstate="print"/>
          <a:srcRect/>
          <a:stretch>
            <a:fillRect/>
          </a:stretch>
        </p:blipFill>
        <p:spPr bwMode="auto">
          <a:xfrm>
            <a:off x="6259513" y="3617913"/>
            <a:ext cx="2254250" cy="189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l-NL" altLang="nl-NL" smtClean="0"/>
              <a:t>Begraven</a:t>
            </a:r>
          </a:p>
        </p:txBody>
      </p:sp>
      <p:sp>
        <p:nvSpPr>
          <p:cNvPr id="24579" name="Text Box 3"/>
          <p:cNvSpPr txBox="1">
            <a:spLocks noChangeArrowheads="1"/>
          </p:cNvSpPr>
          <p:nvPr/>
        </p:nvSpPr>
        <p:spPr bwMode="auto">
          <a:xfrm>
            <a:off x="239713" y="1366838"/>
            <a:ext cx="5786437" cy="1616075"/>
          </a:xfrm>
          <a:prstGeom prst="rect">
            <a:avLst/>
          </a:prstGeom>
          <a:noFill/>
          <a:ln w="9525">
            <a:noFill/>
            <a:miter lim="800000"/>
            <a:headEnd/>
            <a:tailEnd/>
          </a:ln>
        </p:spPr>
        <p:txBody>
          <a:bodyPr>
            <a:spAutoFit/>
          </a:bodyPr>
          <a:lstStyle/>
          <a:p>
            <a:pPr>
              <a:spcBef>
                <a:spcPct val="50000"/>
              </a:spcBef>
              <a:buFontTx/>
              <a:buChar char="-"/>
            </a:pPr>
            <a:r>
              <a:rPr lang="nl-NL" altLang="nl-NL">
                <a:solidFill>
                  <a:srgbClr val="660033"/>
                </a:solidFill>
              </a:rPr>
              <a:t> Algemeen graf of een eigen graf </a:t>
            </a:r>
          </a:p>
          <a:p>
            <a:pPr>
              <a:spcBef>
                <a:spcPct val="50000"/>
              </a:spcBef>
              <a:buFontTx/>
              <a:buChar char="-"/>
            </a:pPr>
            <a:r>
              <a:rPr lang="nl-NL" altLang="nl-NL">
                <a:solidFill>
                  <a:srgbClr val="660033"/>
                </a:solidFill>
              </a:rPr>
              <a:t> Minimale grafrust is 10 jaar. </a:t>
            </a:r>
          </a:p>
          <a:p>
            <a:pPr>
              <a:spcBef>
                <a:spcPct val="50000"/>
              </a:spcBef>
              <a:buFontTx/>
              <a:buChar char="-"/>
            </a:pPr>
            <a:r>
              <a:rPr lang="nl-NL" altLang="nl-NL">
                <a:solidFill>
                  <a:srgbClr val="660033"/>
                </a:solidFill>
              </a:rPr>
              <a:t> Kosten zijn heel verschillend in Nederland van </a:t>
            </a:r>
            <a:br>
              <a:rPr lang="nl-NL" altLang="nl-NL">
                <a:solidFill>
                  <a:srgbClr val="660033"/>
                </a:solidFill>
              </a:rPr>
            </a:br>
            <a:r>
              <a:rPr lang="nl-NL" altLang="nl-NL">
                <a:solidFill>
                  <a:srgbClr val="660033"/>
                </a:solidFill>
              </a:rPr>
              <a:t>  € 400,- tot € 9000,- voor een graf van 20 jaar.</a:t>
            </a:r>
          </a:p>
        </p:txBody>
      </p:sp>
      <p:pic>
        <p:nvPicPr>
          <p:cNvPr id="24580" name="Picture 4"/>
          <p:cNvPicPr>
            <a:picLocks noChangeAspect="1" noChangeArrowheads="1"/>
          </p:cNvPicPr>
          <p:nvPr/>
        </p:nvPicPr>
        <p:blipFill>
          <a:blip r:embed="rId2" cstate="print"/>
          <a:srcRect l="14072" t="1701" r="13887" b="9639"/>
          <a:stretch>
            <a:fillRect/>
          </a:stretch>
        </p:blipFill>
        <p:spPr bwMode="auto">
          <a:xfrm>
            <a:off x="3930650" y="3606800"/>
            <a:ext cx="5006975" cy="1985963"/>
          </a:xfrm>
          <a:prstGeom prst="rect">
            <a:avLst/>
          </a:prstGeom>
          <a:noFill/>
          <a:ln w="9525">
            <a:noFill/>
            <a:miter lim="800000"/>
            <a:headEnd/>
            <a:tailEnd/>
          </a:ln>
        </p:spPr>
      </p:pic>
      <p:pic>
        <p:nvPicPr>
          <p:cNvPr id="24581" name="Picture 5" descr="algmeen_graf_huisveld_rotterdam_03"/>
          <p:cNvPicPr>
            <a:picLocks noChangeAspect="1" noChangeArrowheads="1"/>
          </p:cNvPicPr>
          <p:nvPr/>
        </p:nvPicPr>
        <p:blipFill>
          <a:blip r:embed="rId3" cstate="print"/>
          <a:srcRect b="9854"/>
          <a:stretch>
            <a:fillRect/>
          </a:stretch>
        </p:blipFill>
        <p:spPr bwMode="auto">
          <a:xfrm>
            <a:off x="330200" y="3190875"/>
            <a:ext cx="2578100" cy="2320925"/>
          </a:xfrm>
          <a:prstGeom prst="rect">
            <a:avLst/>
          </a:prstGeom>
          <a:noFill/>
          <a:ln w="9525">
            <a:noFill/>
            <a:miter lim="800000"/>
            <a:headEnd/>
            <a:tailEnd/>
          </a:ln>
        </p:spPr>
      </p:pic>
      <p:pic>
        <p:nvPicPr>
          <p:cNvPr id="24582" name="Picture 6" descr="Steen familiegraf"/>
          <p:cNvPicPr>
            <a:picLocks noChangeAspect="1" noChangeArrowheads="1"/>
          </p:cNvPicPr>
          <p:nvPr/>
        </p:nvPicPr>
        <p:blipFill>
          <a:blip r:embed="rId4" cstate="print"/>
          <a:srcRect l="2170" t="24190" r="3255"/>
          <a:stretch>
            <a:fillRect/>
          </a:stretch>
        </p:blipFill>
        <p:spPr bwMode="auto">
          <a:xfrm>
            <a:off x="5805488" y="1420813"/>
            <a:ext cx="3011487"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179388" y="115888"/>
            <a:ext cx="8078787" cy="1008062"/>
          </a:xfrm>
        </p:spPr>
        <p:txBody>
          <a:bodyPr/>
          <a:lstStyle/>
          <a:p>
            <a:r>
              <a:rPr lang="nl-NL" altLang="nl-NL" smtClean="0"/>
              <a:t>Inspiratie: g</a:t>
            </a:r>
            <a:r>
              <a:rPr lang="en-US" altLang="nl-NL" smtClean="0"/>
              <a:t>rafmonumenten</a:t>
            </a:r>
            <a:endParaRPr lang="nl-NL" altLang="nl-NL" smtClean="0"/>
          </a:p>
        </p:txBody>
      </p:sp>
      <p:sp>
        <p:nvSpPr>
          <p:cNvPr id="25603" name="Tijdelijke aanduiding voor datum 3"/>
          <p:cNvSpPr>
            <a:spLocks noGrp="1"/>
          </p:cNvSpPr>
          <p:nvPr>
            <p:ph type="dt"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Arial" charset="0"/>
              </a:rPr>
              <a:t> </a:t>
            </a:r>
          </a:p>
        </p:txBody>
      </p:sp>
      <p:pic>
        <p:nvPicPr>
          <p:cNvPr id="25604" name="Afbeelding 6"/>
          <p:cNvPicPr>
            <a:picLocks noGrp="1" noChangeAspect="1"/>
          </p:cNvPicPr>
          <p:nvPr>
            <p:ph idx="1"/>
          </p:nvPr>
        </p:nvPicPr>
        <p:blipFill>
          <a:blip r:embed="rId2" cstate="print"/>
          <a:srcRect/>
          <a:stretch>
            <a:fillRect/>
          </a:stretch>
        </p:blipFill>
        <p:spPr>
          <a:xfrm>
            <a:off x="330200" y="1443038"/>
            <a:ext cx="1752600" cy="2630487"/>
          </a:xfrm>
          <a:noFill/>
        </p:spPr>
      </p:pic>
      <p:pic>
        <p:nvPicPr>
          <p:cNvPr id="25605" name="Picture 11" descr="Model11_L">
            <a:hlinkClick r:id="rId3"/>
          </p:cNvPr>
          <p:cNvPicPr>
            <a:picLocks noChangeAspect="1" noChangeArrowheads="1"/>
          </p:cNvPicPr>
          <p:nvPr/>
        </p:nvPicPr>
        <p:blipFill>
          <a:blip r:embed="rId4" cstate="print"/>
          <a:srcRect t="9958"/>
          <a:stretch>
            <a:fillRect/>
          </a:stretch>
        </p:blipFill>
        <p:spPr bwMode="auto">
          <a:xfrm>
            <a:off x="2284413" y="1458913"/>
            <a:ext cx="2295525" cy="2066925"/>
          </a:xfrm>
          <a:prstGeom prst="rect">
            <a:avLst/>
          </a:prstGeom>
          <a:noFill/>
          <a:ln w="9525">
            <a:noFill/>
            <a:miter lim="800000"/>
            <a:headEnd/>
            <a:tailEnd/>
          </a:ln>
        </p:spPr>
      </p:pic>
      <p:pic>
        <p:nvPicPr>
          <p:cNvPr id="25606" name="Afbeelding 5"/>
          <p:cNvPicPr>
            <a:picLocks noChangeAspect="1"/>
          </p:cNvPicPr>
          <p:nvPr/>
        </p:nvPicPr>
        <p:blipFill>
          <a:blip r:embed="rId5" cstate="print"/>
          <a:srcRect/>
          <a:stretch>
            <a:fillRect/>
          </a:stretch>
        </p:blipFill>
        <p:spPr bwMode="auto">
          <a:xfrm>
            <a:off x="466725" y="4319588"/>
            <a:ext cx="4454525" cy="1187450"/>
          </a:xfrm>
          <a:prstGeom prst="rect">
            <a:avLst/>
          </a:prstGeom>
          <a:noFill/>
          <a:ln w="9525">
            <a:noFill/>
            <a:miter lim="800000"/>
            <a:headEnd/>
            <a:tailEnd/>
          </a:ln>
        </p:spPr>
      </p:pic>
      <p:pic>
        <p:nvPicPr>
          <p:cNvPr id="25607" name="Afbeelding 4"/>
          <p:cNvPicPr>
            <a:picLocks noChangeAspect="1"/>
          </p:cNvPicPr>
          <p:nvPr/>
        </p:nvPicPr>
        <p:blipFill>
          <a:blip r:embed="rId6" cstate="print"/>
          <a:srcRect/>
          <a:stretch>
            <a:fillRect/>
          </a:stretch>
        </p:blipFill>
        <p:spPr bwMode="auto">
          <a:xfrm>
            <a:off x="4781550" y="2457450"/>
            <a:ext cx="1241425" cy="1862138"/>
          </a:xfrm>
          <a:prstGeom prst="rect">
            <a:avLst/>
          </a:prstGeom>
          <a:noFill/>
          <a:ln w="9525">
            <a:noFill/>
            <a:miter lim="800000"/>
            <a:headEnd/>
            <a:tailEnd/>
          </a:ln>
        </p:spPr>
      </p:pic>
      <p:pic>
        <p:nvPicPr>
          <p:cNvPr id="25608" name="Afbeelding 2"/>
          <p:cNvPicPr>
            <a:picLocks noChangeAspect="1"/>
          </p:cNvPicPr>
          <p:nvPr/>
        </p:nvPicPr>
        <p:blipFill>
          <a:blip r:embed="rId7" cstate="print"/>
          <a:srcRect t="7047" b="8264"/>
          <a:stretch>
            <a:fillRect/>
          </a:stretch>
        </p:blipFill>
        <p:spPr bwMode="auto">
          <a:xfrm>
            <a:off x="6911975" y="1627188"/>
            <a:ext cx="1855788"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nl-NL" altLang="nl-NL" smtClean="0"/>
              <a:t>Cremeren</a:t>
            </a:r>
          </a:p>
        </p:txBody>
      </p:sp>
      <p:pic>
        <p:nvPicPr>
          <p:cNvPr id="26627" name="Picture 3"/>
          <p:cNvPicPr>
            <a:picLocks noChangeAspect="1" noChangeArrowheads="1"/>
          </p:cNvPicPr>
          <p:nvPr/>
        </p:nvPicPr>
        <p:blipFill>
          <a:blip r:embed="rId2" cstate="print"/>
          <a:srcRect/>
          <a:stretch>
            <a:fillRect/>
          </a:stretch>
        </p:blipFill>
        <p:spPr bwMode="auto">
          <a:xfrm>
            <a:off x="217488" y="1328738"/>
            <a:ext cx="6243637" cy="415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 Monuta">
  <a:themeElements>
    <a:clrScheme name="Presentatie Monuta 1">
      <a:dk1>
        <a:srgbClr val="571B35"/>
      </a:dk1>
      <a:lt1>
        <a:srgbClr val="FFFFFF"/>
      </a:lt1>
      <a:dk2>
        <a:srgbClr val="ACC02B"/>
      </a:dk2>
      <a:lt2>
        <a:srgbClr val="C0004A"/>
      </a:lt2>
      <a:accent1>
        <a:srgbClr val="D48625"/>
      </a:accent1>
      <a:accent2>
        <a:srgbClr val="A50078"/>
      </a:accent2>
      <a:accent3>
        <a:srgbClr val="FFFFFF"/>
      </a:accent3>
      <a:accent4>
        <a:srgbClr val="49152C"/>
      </a:accent4>
      <a:accent5>
        <a:srgbClr val="E6C3AC"/>
      </a:accent5>
      <a:accent6>
        <a:srgbClr val="95006C"/>
      </a:accent6>
      <a:hlink>
        <a:srgbClr val="35A3AB"/>
      </a:hlink>
      <a:folHlink>
        <a:srgbClr val="239D46"/>
      </a:folHlink>
    </a:clrScheme>
    <a:fontScheme name="Presentatie Monut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esentatie Monuta 1">
        <a:dk1>
          <a:srgbClr val="571B35"/>
        </a:dk1>
        <a:lt1>
          <a:srgbClr val="FFFFFF"/>
        </a:lt1>
        <a:dk2>
          <a:srgbClr val="ACC02B"/>
        </a:dk2>
        <a:lt2>
          <a:srgbClr val="C0004A"/>
        </a:lt2>
        <a:accent1>
          <a:srgbClr val="D48625"/>
        </a:accent1>
        <a:accent2>
          <a:srgbClr val="A50078"/>
        </a:accent2>
        <a:accent3>
          <a:srgbClr val="FFFFFF"/>
        </a:accent3>
        <a:accent4>
          <a:srgbClr val="49152C"/>
        </a:accent4>
        <a:accent5>
          <a:srgbClr val="E6C3AC"/>
        </a:accent5>
        <a:accent6>
          <a:srgbClr val="95006C"/>
        </a:accent6>
        <a:hlink>
          <a:srgbClr val="35A3AB"/>
        </a:hlink>
        <a:folHlink>
          <a:srgbClr val="239D4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Monuta</Template>
  <TotalTime>1020</TotalTime>
  <Words>933</Words>
  <Application>Microsoft Office PowerPoint</Application>
  <PresentationFormat>Diavoorstelling (4:3)</PresentationFormat>
  <Paragraphs>126</Paragraphs>
  <Slides>24</Slides>
  <Notes>13</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Presentatie Monuta</vt:lpstr>
      <vt:lpstr>Monuta Herma Pijfers</vt:lpstr>
      <vt:lpstr>Even stilstaan bij</vt:lpstr>
      <vt:lpstr>Wist u dat …</vt:lpstr>
      <vt:lpstr>Opvallende uitvaarten …</vt:lpstr>
      <vt:lpstr>Inspiratie: opbaren</vt:lpstr>
      <vt:lpstr>Mogelijkheden in uitvaart …</vt:lpstr>
      <vt:lpstr>Begraven</vt:lpstr>
      <vt:lpstr>Inspiratie: grafmonumenten</vt:lpstr>
      <vt:lpstr>Cremeren</vt:lpstr>
      <vt:lpstr>Inspiratie: asbestemmingen</vt:lpstr>
      <vt:lpstr>Ter beschikking stellen …</vt:lpstr>
      <vt:lpstr>Inspiratie: uitvaartkisten</vt:lpstr>
      <vt:lpstr>Inspiratie: rouwvervoer</vt:lpstr>
      <vt:lpstr>Inspiratie: bloemen</vt:lpstr>
      <vt:lpstr>Inspiratie: locaties</vt:lpstr>
      <vt:lpstr>Inspiratie: locaties condoleance </vt:lpstr>
      <vt:lpstr>Inspiratie: catering</vt:lpstr>
      <vt:lpstr>Inspiratie: muzikale omlijsting</vt:lpstr>
      <vt:lpstr>Inspiratie: groene uitvaart</vt:lpstr>
      <vt:lpstr>Inspiratie: beelden als herinnering</vt:lpstr>
      <vt:lpstr>Financieel </vt:lpstr>
      <vt:lpstr>Uitvaartwensen bespreken</vt:lpstr>
      <vt:lpstr>Uitvaartwensen vastleggen</vt:lpstr>
      <vt:lpstr>Vragen?</vt:lpstr>
    </vt:vector>
  </TitlesOfParts>
  <Company>Monuta Uitvaartzorg en -verzekeringen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sschonew</dc:creator>
  <dc:description>sjabloonversie 1.0 - 12 november 2010_x000d_
lay-out: Sellsius° reclame en marketing_x000d_
sjablonen: www.joulesunlimited.nl</dc:description>
  <cp:lastModifiedBy>Gebruiker</cp:lastModifiedBy>
  <cp:revision>93</cp:revision>
  <dcterms:created xsi:type="dcterms:W3CDTF">2010-11-12T12:15:45Z</dcterms:created>
  <dcterms:modified xsi:type="dcterms:W3CDTF">2019-09-10T20:23:57Z</dcterms:modified>
</cp:coreProperties>
</file>